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tmp" ContentType="image/png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7" r:id="rId3"/>
    <p:sldId id="291" r:id="rId4"/>
    <p:sldId id="274" r:id="rId5"/>
    <p:sldId id="275" r:id="rId6"/>
    <p:sldId id="276" r:id="rId7"/>
    <p:sldId id="290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6" autoAdjust="0"/>
    <p:restoredTop sz="90864" autoAdjust="0"/>
  </p:normalViewPr>
  <p:slideViewPr>
    <p:cSldViewPr>
      <p:cViewPr varScale="1">
        <p:scale>
          <a:sx n="92" d="100"/>
          <a:sy n="92" d="100"/>
        </p:scale>
        <p:origin x="-1296" y="-10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4D1FC57-883B-46A2-A167-4BC98F669117}" type="datetimeFigureOut">
              <a:rPr lang="en-US"/>
              <a:pPr>
                <a:defRPr/>
              </a:pPr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1699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378"/>
            <a:ext cx="3011699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D489D18-D01B-40BD-B983-4935212F7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07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767"/>
            <a:ext cx="5096722" cy="415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957"/>
            <a:ext cx="3011699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3957"/>
            <a:ext cx="3011699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54410B-1F93-4BA3-A051-402D0611E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03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" charset="-128"/>
              </a:defRPr>
            </a:lvl9pPr>
          </a:lstStyle>
          <a:p>
            <a:fld id="{534E3CFB-54A5-4A64-854A-FCB3823EE06F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999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2_1p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1371600" y="3209925"/>
            <a:ext cx="6400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1371600" y="4594225"/>
            <a:ext cx="6400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1143000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219200"/>
          </a:xfr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chemeClr val="bg1"/>
                </a:solidFill>
                <a:latin typeface="URWGroteskTReg" pitchFamily="-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796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35000"/>
            <a:ext cx="1943100" cy="485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35000"/>
            <a:ext cx="5676900" cy="485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0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85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6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6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2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88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41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41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V2_2p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35000"/>
            <a:ext cx="7772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URWGroteskTBol" pitchFamily="-4" charset="0"/>
          <a:ea typeface="ＭＳ Ｐゴシック" pitchFamily="-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URWGroteskTBol" pitchFamily="-4" charset="0"/>
          <a:ea typeface="ＭＳ Ｐゴシック" pitchFamily="-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URWGroteskTBol" pitchFamily="-4" charset="0"/>
          <a:ea typeface="ＭＳ Ｐゴシック" pitchFamily="-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URWGroteskTBol" pitchFamily="-4" charset="0"/>
          <a:ea typeface="ＭＳ Ｐゴシック" pitchFamily="-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URWGroteskTBol" pitchFamily="-4" charset="0"/>
          <a:ea typeface="ＭＳ Ｐゴシック" pitchFamily="-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URWGroteskTBol" pitchFamily="-4" charset="0"/>
          <a:ea typeface="ＭＳ Ｐゴシック" pitchFamily="-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URWGroteskTBol" pitchFamily="-4" charset="0"/>
          <a:ea typeface="ＭＳ Ｐゴシック" pitchFamily="-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URWGroteskTBol" pitchFamily="-4" charset="0"/>
          <a:ea typeface="ＭＳ Ｐゴシック" pitchFamily="-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tmp"/><Relationship Id="rId5" Type="http://schemas.openxmlformats.org/officeDocument/2006/relationships/image" Target="../media/image3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tmp"/><Relationship Id="rId5" Type="http://schemas.openxmlformats.org/officeDocument/2006/relationships/image" Target="../media/image3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tmp"/><Relationship Id="rId5" Type="http://schemas.openxmlformats.org/officeDocument/2006/relationships/image" Target="../media/image3.png"/><Relationship Id="rId1" Type="http://schemas.microsoft.com/office/2007/relationships/media" Target="../media/media13.wav"/><Relationship Id="rId2" Type="http://schemas.openxmlformats.org/officeDocument/2006/relationships/audio" Target="../media/media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5.wav"/><Relationship Id="rId2" Type="http://schemas.openxmlformats.org/officeDocument/2006/relationships/audio" Target="../media/media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tmp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1" Type="http://schemas.microsoft.com/office/2007/relationships/media" Target="../media/media16.wav"/><Relationship Id="rId2" Type="http://schemas.openxmlformats.org/officeDocument/2006/relationships/audio" Target="../media/media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tmp"/><Relationship Id="rId5" Type="http://schemas.openxmlformats.org/officeDocument/2006/relationships/image" Target="../media/image3.png"/><Relationship Id="rId1" Type="http://schemas.microsoft.com/office/2007/relationships/media" Target="../media/media17.wav"/><Relationship Id="rId2" Type="http://schemas.openxmlformats.org/officeDocument/2006/relationships/audio" Target="../media/media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tmp"/><Relationship Id="rId5" Type="http://schemas.openxmlformats.org/officeDocument/2006/relationships/image" Target="../media/image3.png"/><Relationship Id="rId1" Type="http://schemas.microsoft.com/office/2007/relationships/media" Target="../media/media18.wav"/><Relationship Id="rId2" Type="http://schemas.openxmlformats.org/officeDocument/2006/relationships/audio" Target="../media/media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s://support.google.com/drive/bin/answer.py?hl=en&amp;answer=87809&amp;p=forms_welcome" TargetMode="External"/><Relationship Id="rId5" Type="http://schemas.openxmlformats.org/officeDocument/2006/relationships/image" Target="../media/image16.tmp"/><Relationship Id="rId6" Type="http://schemas.openxmlformats.org/officeDocument/2006/relationships/image" Target="../media/image3.png"/><Relationship Id="rId1" Type="http://schemas.microsoft.com/office/2007/relationships/media" Target="../media/media19.wav"/><Relationship Id="rId2" Type="http://schemas.openxmlformats.org/officeDocument/2006/relationships/audio" Target="../media/media1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tmp"/><Relationship Id="rId5" Type="http://schemas.openxmlformats.org/officeDocument/2006/relationships/image" Target="../media/image8.tmp"/><Relationship Id="rId6" Type="http://schemas.openxmlformats.org/officeDocument/2006/relationships/image" Target="../media/image3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1257300"/>
          </a:xfrm>
        </p:spPr>
        <p:txBody>
          <a:bodyPr/>
          <a:lstStyle/>
          <a:p>
            <a:pPr eaLnBrk="1" hangingPunct="1"/>
            <a:r>
              <a:rPr lang="en-US" sz="2600" u="sng" dirty="0" smtClean="0">
                <a:latin typeface="Cambria" pitchFamily="18" charset="0"/>
              </a:rPr>
              <a:t>Data Collection Tips &amp; Tricks:</a:t>
            </a:r>
            <a:br>
              <a:rPr lang="en-US" sz="2600" u="sng" dirty="0" smtClean="0">
                <a:latin typeface="Cambria" pitchFamily="18" charset="0"/>
              </a:rPr>
            </a:br>
            <a:r>
              <a:rPr lang="en-US" sz="2600" dirty="0" smtClean="0">
                <a:latin typeface="Cambria" pitchFamily="18" charset="0"/>
              </a:rPr>
              <a:t>Adding a data series to a graph</a:t>
            </a:r>
            <a:br>
              <a:rPr lang="en-US" sz="2600" dirty="0" smtClean="0">
                <a:latin typeface="Cambria" pitchFamily="18" charset="0"/>
              </a:rPr>
            </a:br>
            <a:r>
              <a:rPr lang="en-US" sz="2600" dirty="0" smtClean="0">
                <a:latin typeface="Cambria" pitchFamily="18" charset="0"/>
              </a:rPr>
              <a:t>and Google forms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2600" y="1905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08000"/>
          </a:xfrm>
        </p:spPr>
        <p:txBody>
          <a:bodyPr/>
          <a:lstStyle/>
          <a:p>
            <a:r>
              <a:rPr lang="en-US" sz="3200" dirty="0" smtClean="0">
                <a:latin typeface="Cambria" pitchFamily="18" charset="0"/>
              </a:rPr>
              <a:t>Here is how that might look: 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4" name="Content Placeholder 3" descr="Microsoft Excel - Book1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7592" r="70746" b="33025"/>
          <a:stretch/>
        </p:blipFill>
        <p:spPr>
          <a:xfrm>
            <a:off x="762000" y="1371600"/>
            <a:ext cx="3938349" cy="4229100"/>
          </a:xfr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4667250" y="2057400"/>
            <a:ext cx="4191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4146550" y="2852410"/>
            <a:ext cx="939800" cy="3162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3352800" y="3088620"/>
            <a:ext cx="685800" cy="228600"/>
          </a:xfrm>
          <a:prstGeom prst="rect">
            <a:avLst/>
          </a:prstGeom>
          <a:ln w="28575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792764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itchFamily="18" charset="0"/>
              </a:rPr>
              <a:t>1. In this intervention, the team decided they wanted to know the weekly average of the student’s daily scores. 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5908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itchFamily="18" charset="0"/>
              </a:rPr>
              <a:t>2. They selected this cell because it is the last day of that week.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331722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itchFamily="18" charset="0"/>
              </a:rPr>
              <a:t>3. After selecting the cell where they wanted the “answer” to appear, they clicked on the </a:t>
            </a:r>
            <a:r>
              <a:rPr lang="en-US" sz="1400" i="1" dirty="0" err="1" smtClean="0">
                <a:latin typeface="Cambria" pitchFamily="18" charset="0"/>
              </a:rPr>
              <a:t>fx</a:t>
            </a:r>
            <a:r>
              <a:rPr lang="en-US" sz="1400" dirty="0" smtClean="0">
                <a:latin typeface="Cambria" pitchFamily="18" charset="0"/>
              </a:rPr>
              <a:t> symbol on the formula bar.</a:t>
            </a:r>
            <a:endParaRPr lang="en-US" sz="1400" dirty="0">
              <a:latin typeface="Cambria" pitchFamily="18" charset="0"/>
            </a:endParaRPr>
          </a:p>
        </p:txBody>
      </p:sp>
      <p:pic>
        <p:nvPicPr>
          <p:cNvPr id="19" name="Picture 18" descr="Microsoft Excel - Book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17545" r="76250" b="77085"/>
          <a:stretch/>
        </p:blipFill>
        <p:spPr>
          <a:xfrm>
            <a:off x="5297557" y="4648200"/>
            <a:ext cx="2551043" cy="10668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 flipH="1">
            <a:off x="6157212" y="4075815"/>
            <a:ext cx="263992" cy="8009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17"/>
          <p:cNvSpPr/>
          <p:nvPr/>
        </p:nvSpPr>
        <p:spPr bwMode="auto">
          <a:xfrm>
            <a:off x="5638800" y="4876800"/>
            <a:ext cx="762000" cy="609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cxnSp>
        <p:nvCxnSpPr>
          <p:cNvPr id="23" name="Elbow Connector 22"/>
          <p:cNvCxnSpPr/>
          <p:nvPr/>
        </p:nvCxnSpPr>
        <p:spPr bwMode="auto">
          <a:xfrm>
            <a:off x="3695700" y="1524000"/>
            <a:ext cx="4000500" cy="3657600"/>
          </a:xfrm>
          <a:prstGeom prst="bentConnector3">
            <a:avLst>
              <a:gd name="adj1" fmla="val 12015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Oval 39"/>
          <p:cNvSpPr/>
          <p:nvPr/>
        </p:nvSpPr>
        <p:spPr bwMode="auto">
          <a:xfrm>
            <a:off x="2533650" y="1219200"/>
            <a:ext cx="1162050" cy="6096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412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7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508000"/>
          </a:xfrm>
        </p:spPr>
        <p:txBody>
          <a:bodyPr/>
          <a:lstStyle/>
          <a:p>
            <a:pPr algn="ctr"/>
            <a:r>
              <a:rPr lang="en-US" dirty="0" smtClean="0">
                <a:latin typeface="Cambria" pitchFamily="18" charset="0"/>
              </a:rPr>
              <a:t>Excel will help you select which function you would like to use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5087"/>
            <a:ext cx="3581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ambria" pitchFamily="18" charset="0"/>
              </a:rPr>
              <a:t>The </a:t>
            </a:r>
            <a:r>
              <a:rPr lang="en-US" sz="2000" i="1" dirty="0" smtClean="0">
                <a:latin typeface="Cambria" pitchFamily="18" charset="0"/>
              </a:rPr>
              <a:t>Insert Function</a:t>
            </a:r>
            <a:r>
              <a:rPr lang="en-US" sz="2000" dirty="0" smtClean="0">
                <a:latin typeface="Cambria" pitchFamily="18" charset="0"/>
              </a:rPr>
              <a:t> menu will appear when you click on the </a:t>
            </a:r>
            <a:r>
              <a:rPr lang="en-US" sz="2000" b="1" i="1" dirty="0" err="1" smtClean="0">
                <a:latin typeface="Cambria" pitchFamily="18" charset="0"/>
              </a:rPr>
              <a:t>fx</a:t>
            </a:r>
            <a:r>
              <a:rPr lang="en-US" sz="2000" dirty="0" smtClean="0">
                <a:latin typeface="Cambria" pitchFamily="18" charset="0"/>
              </a:rPr>
              <a:t> on the formula bar</a:t>
            </a:r>
          </a:p>
          <a:p>
            <a:pPr lvl="1"/>
            <a:r>
              <a:rPr lang="en-US" sz="2000" dirty="0" smtClean="0">
                <a:latin typeface="Cambria" pitchFamily="18" charset="0"/>
              </a:rPr>
              <a:t>This menu asks, “What function would you like to use?”</a:t>
            </a:r>
            <a:endParaRPr lang="en-US" sz="2000" dirty="0">
              <a:latin typeface="Cambria" pitchFamily="18" charset="0"/>
            </a:endParaRPr>
          </a:p>
          <a:p>
            <a:pPr lvl="1"/>
            <a:r>
              <a:rPr lang="en-US" sz="2000" dirty="0" smtClean="0">
                <a:latin typeface="Cambria" pitchFamily="18" charset="0"/>
              </a:rPr>
              <a:t>You can type in the function or select it from a menu</a:t>
            </a:r>
          </a:p>
          <a:p>
            <a:pPr lvl="1"/>
            <a:r>
              <a:rPr lang="en-US" sz="2000" dirty="0" smtClean="0">
                <a:latin typeface="Cambria" pitchFamily="18" charset="0"/>
              </a:rPr>
              <a:t>Excel will provide a description of what each function will do</a:t>
            </a:r>
          </a:p>
          <a:p>
            <a:pPr marL="457200" lvl="1" indent="0">
              <a:buNone/>
            </a:pPr>
            <a:endParaRPr lang="en-US" sz="2000" dirty="0">
              <a:latin typeface="Cambria" pitchFamily="18" charset="0"/>
            </a:endParaRPr>
          </a:p>
        </p:txBody>
      </p:sp>
      <p:pic>
        <p:nvPicPr>
          <p:cNvPr id="4" name="Picture 3" descr="Insert Func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39248"/>
            <a:ext cx="4403316" cy="37995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3886200" y="4648200"/>
            <a:ext cx="685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1153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1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88" y="381000"/>
            <a:ext cx="7772400" cy="508000"/>
          </a:xfrm>
        </p:spPr>
        <p:txBody>
          <a:bodyPr/>
          <a:lstStyle/>
          <a:p>
            <a:r>
              <a:rPr lang="en-US" sz="2800" dirty="0" smtClean="0">
                <a:latin typeface="Cambria" pitchFamily="18" charset="0"/>
              </a:rPr>
              <a:t>Select the data you would like the function to use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Cambria" pitchFamily="18" charset="0"/>
              </a:rPr>
              <a:t>Once you select a function and click “OK”, Excel will allow you to choose the data you would like calculated </a:t>
            </a:r>
          </a:p>
          <a:p>
            <a:pPr lvl="1"/>
            <a:r>
              <a:rPr lang="en-US" sz="1400" dirty="0" smtClean="0">
                <a:latin typeface="Cambria" pitchFamily="18" charset="0"/>
              </a:rPr>
              <a:t>You </a:t>
            </a:r>
            <a:r>
              <a:rPr lang="en-US" sz="1400" i="1" dirty="0" smtClean="0">
                <a:latin typeface="Cambria" pitchFamily="18" charset="0"/>
              </a:rPr>
              <a:t>can type the cell names </a:t>
            </a:r>
            <a:r>
              <a:rPr lang="en-US" sz="1400" dirty="0" smtClean="0">
                <a:latin typeface="Cambria" pitchFamily="18" charset="0"/>
              </a:rPr>
              <a:t>where the data are located </a:t>
            </a:r>
            <a:r>
              <a:rPr lang="en-US" sz="1400" b="1" dirty="0" smtClean="0">
                <a:latin typeface="Cambria" pitchFamily="18" charset="0"/>
              </a:rPr>
              <a:t>or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i="1" dirty="0" smtClean="0">
                <a:latin typeface="Cambria" pitchFamily="18" charset="0"/>
              </a:rPr>
              <a:t>select the data on the spreadsheet</a:t>
            </a:r>
          </a:p>
          <a:p>
            <a:pPr lvl="1"/>
            <a:r>
              <a:rPr lang="en-US" sz="1400" dirty="0" smtClean="0">
                <a:solidFill>
                  <a:srgbClr val="0070C0"/>
                </a:solidFill>
                <a:latin typeface="Cambria" pitchFamily="18" charset="0"/>
              </a:rPr>
              <a:t>In this example, the team </a:t>
            </a:r>
            <a:r>
              <a:rPr lang="en-US" sz="1400" b="1" dirty="0" smtClean="0">
                <a:solidFill>
                  <a:srgbClr val="0070C0"/>
                </a:solidFill>
                <a:latin typeface="Cambria" pitchFamily="18" charset="0"/>
              </a:rPr>
              <a:t>selected</a:t>
            </a:r>
            <a:r>
              <a:rPr lang="en-US" sz="1400" dirty="0" smtClean="0">
                <a:solidFill>
                  <a:srgbClr val="0070C0"/>
                </a:solidFill>
                <a:latin typeface="Cambria" pitchFamily="18" charset="0"/>
              </a:rPr>
              <a:t> the data on the spreadsheet, and it is now surrounded by dotted lines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  <a:latin typeface="Cambria" pitchFamily="18" charset="0"/>
              </a:rPr>
              <a:t>Notice how the cell names appear in the </a:t>
            </a:r>
            <a:r>
              <a:rPr lang="en-US" sz="1400" i="1" dirty="0" smtClean="0">
                <a:solidFill>
                  <a:srgbClr val="FF0000"/>
                </a:solidFill>
                <a:latin typeface="Cambria" pitchFamily="18" charset="0"/>
              </a:rPr>
              <a:t>formula bar</a:t>
            </a:r>
            <a:r>
              <a:rPr lang="en-US" sz="1400" dirty="0" smtClean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en-US" sz="1400" i="1" dirty="0" smtClean="0">
                <a:solidFill>
                  <a:srgbClr val="FF0000"/>
                </a:solidFill>
                <a:latin typeface="Cambria" pitchFamily="18" charset="0"/>
              </a:rPr>
              <a:t>the cell </a:t>
            </a:r>
            <a:r>
              <a:rPr lang="en-US" sz="1400" dirty="0" smtClean="0">
                <a:solidFill>
                  <a:srgbClr val="FF0000"/>
                </a:solidFill>
                <a:latin typeface="Cambria" pitchFamily="18" charset="0"/>
              </a:rPr>
              <a:t>where they want the “answer,” and in the </a:t>
            </a:r>
            <a:r>
              <a:rPr lang="en-US" sz="1400" i="1" dirty="0" smtClean="0">
                <a:solidFill>
                  <a:srgbClr val="FF0000"/>
                </a:solidFill>
                <a:latin typeface="Cambria" pitchFamily="18" charset="0"/>
              </a:rPr>
              <a:t>function arguments </a:t>
            </a:r>
            <a:r>
              <a:rPr lang="en-US" sz="1400" dirty="0" smtClean="0">
                <a:solidFill>
                  <a:srgbClr val="FF0000"/>
                </a:solidFill>
                <a:latin typeface="Cambria" pitchFamily="18" charset="0"/>
              </a:rPr>
              <a:t>menu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5800" y="2743200"/>
            <a:ext cx="7924800" cy="3779638"/>
            <a:chOff x="1141748" y="2895600"/>
            <a:chExt cx="6783052" cy="337762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 r="28551" b="21094"/>
            <a:stretch/>
          </p:blipFill>
          <p:spPr bwMode="auto">
            <a:xfrm>
              <a:off x="1141748" y="2895601"/>
              <a:ext cx="6783052" cy="33776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 bwMode="auto">
            <a:xfrm>
              <a:off x="4419600" y="3962400"/>
              <a:ext cx="609600" cy="304800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514600" y="2895600"/>
              <a:ext cx="1371600" cy="457199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543792" y="3271652"/>
              <a:ext cx="894608" cy="995548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743200" y="3886200"/>
              <a:ext cx="685800" cy="424543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" charset="-12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81600" y="5955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" panose="02040503050406030204" pitchFamily="18" charset="0"/>
              </a:rPr>
              <a:t>Last, click “OK”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858000" y="5715000"/>
            <a:ext cx="914400" cy="914400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6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crosoft Excel - Book1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t="15441" r="64420" b="51370"/>
          <a:stretch/>
        </p:blipFill>
        <p:spPr>
          <a:xfrm>
            <a:off x="609600" y="2472392"/>
            <a:ext cx="6007513" cy="3403270"/>
          </a:xfrm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7696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Your “answer” to the function will appear!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When you select that cell, the formula bar will display the function used to compute that answer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In this example, the function has calculated the average </a:t>
            </a:r>
            <a:r>
              <a:rPr lang="en-US" sz="2000" smtClean="0">
                <a:latin typeface="Cambria" pitchFamily="18" charset="0"/>
              </a:rPr>
              <a:t>for scores </a:t>
            </a:r>
            <a:r>
              <a:rPr lang="en-US" sz="2000" dirty="0" smtClean="0">
                <a:latin typeface="Cambria" pitchFamily="18" charset="0"/>
              </a:rPr>
              <a:t>in cells B2 thru B6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2342614"/>
            <a:ext cx="1600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Cambria" pitchFamily="18" charset="0"/>
              </a:rPr>
              <a:t>Hint:</a:t>
            </a:r>
          </a:p>
          <a:p>
            <a:r>
              <a:rPr lang="en-US" sz="1200" i="1" dirty="0" smtClean="0">
                <a:latin typeface="Cambria" pitchFamily="18" charset="0"/>
              </a:rPr>
              <a:t>If you feel confident using Excel,  you can also type your function directly into the formula bar! </a:t>
            </a:r>
          </a:p>
          <a:p>
            <a:pPr marL="228600" indent="-228600">
              <a:buAutoNum type="arabicPeriod"/>
            </a:pPr>
            <a:r>
              <a:rPr lang="en-US" sz="1200" i="1" dirty="0" smtClean="0">
                <a:latin typeface="Cambria" pitchFamily="18" charset="0"/>
              </a:rPr>
              <a:t>Type “</a:t>
            </a:r>
            <a:r>
              <a:rPr lang="en-US" sz="1200" b="1" i="1" dirty="0" smtClean="0">
                <a:latin typeface="Cambria" pitchFamily="18" charset="0"/>
              </a:rPr>
              <a:t>=Average(</a:t>
            </a:r>
            <a:r>
              <a:rPr lang="en-US" sz="1200" i="1" dirty="0" smtClean="0">
                <a:latin typeface="Cambria" pitchFamily="18" charset="0"/>
              </a:rPr>
              <a:t>“</a:t>
            </a:r>
            <a:r>
              <a:rPr lang="en-US" sz="1200" b="1" i="1" dirty="0" smtClean="0">
                <a:latin typeface="Cambria" pitchFamily="18" charset="0"/>
              </a:rPr>
              <a:t> </a:t>
            </a:r>
            <a:r>
              <a:rPr lang="en-US" sz="1200" i="1" dirty="0" smtClean="0">
                <a:latin typeface="Cambria" pitchFamily="18" charset="0"/>
              </a:rPr>
              <a:t>into the formula bar</a:t>
            </a:r>
          </a:p>
          <a:p>
            <a:pPr marL="228600" indent="-228600">
              <a:buAutoNum type="arabicPeriod"/>
            </a:pPr>
            <a:r>
              <a:rPr lang="en-US" sz="1200" i="1" dirty="0" smtClean="0">
                <a:latin typeface="Cambria" pitchFamily="18" charset="0"/>
              </a:rPr>
              <a:t>Click on the cells you would like computed</a:t>
            </a:r>
          </a:p>
          <a:p>
            <a:pPr marL="228600" indent="-228600">
              <a:buAutoNum type="arabicPeriod"/>
            </a:pPr>
            <a:r>
              <a:rPr lang="en-US" sz="1200" i="1" dirty="0" smtClean="0">
                <a:latin typeface="Cambria" pitchFamily="18" charset="0"/>
              </a:rPr>
              <a:t>Type </a:t>
            </a:r>
            <a:r>
              <a:rPr lang="en-US" sz="1200" b="1" i="1" dirty="0" smtClean="0">
                <a:latin typeface="Cambria" pitchFamily="18" charset="0"/>
              </a:rPr>
              <a:t>“)”</a:t>
            </a:r>
            <a:r>
              <a:rPr lang="en-US" sz="1200" i="1" dirty="0" smtClean="0">
                <a:latin typeface="Cambria" pitchFamily="18" charset="0"/>
              </a:rPr>
              <a:t> to close the parentheses and press the enter key</a:t>
            </a:r>
          </a:p>
          <a:p>
            <a:r>
              <a:rPr lang="en-US" sz="1200" i="1" dirty="0" smtClean="0">
                <a:latin typeface="Cambria" pitchFamily="18" charset="0"/>
              </a:rPr>
              <a:t>This will work for any formula, including sums!</a:t>
            </a:r>
            <a:endParaRPr lang="en-US" sz="1200" i="1" dirty="0">
              <a:latin typeface="Cambria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486400" y="2895600"/>
            <a:ext cx="1447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2700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8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More about using formulas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mbria" pitchFamily="18" charset="0"/>
              </a:rPr>
              <a:t>Using formulas can be very helpful and save time when collecting and analyzing data</a:t>
            </a:r>
          </a:p>
          <a:p>
            <a:r>
              <a:rPr lang="en-US" sz="2400" dirty="0" smtClean="0">
                <a:latin typeface="Cambria" pitchFamily="18" charset="0"/>
              </a:rPr>
              <a:t>Formulas can automatically update if you change a value </a:t>
            </a:r>
          </a:p>
          <a:p>
            <a:r>
              <a:rPr lang="en-US" sz="2400" dirty="0" smtClean="0">
                <a:latin typeface="Cambria" pitchFamily="18" charset="0"/>
              </a:rPr>
              <a:t>Formulas for sums work well with the “</a:t>
            </a:r>
            <a:r>
              <a:rPr lang="en-US" sz="2400" dirty="0" err="1" smtClean="0">
                <a:latin typeface="Cambria" pitchFamily="18" charset="0"/>
              </a:rPr>
              <a:t>autofill</a:t>
            </a:r>
            <a:r>
              <a:rPr lang="en-US" sz="2400" dirty="0" smtClean="0">
                <a:latin typeface="Cambria" pitchFamily="18" charset="0"/>
              </a:rPr>
              <a:t>” features </a:t>
            </a:r>
          </a:p>
          <a:p>
            <a:pPr marL="0" indent="0">
              <a:buNone/>
            </a:pPr>
            <a:endParaRPr lang="en-US" sz="24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ambria" pitchFamily="18" charset="0"/>
              </a:rPr>
              <a:t>While some formulas can be complicated, don’t let that deter you from using the simple ones to streamline data collection and analysis! </a:t>
            </a:r>
          </a:p>
          <a:p>
            <a:pPr lvl="1"/>
            <a:endParaRPr lang="en-US" sz="2000" dirty="0">
              <a:latin typeface="Cambria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3200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Google Forms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Google Drive has a feature that creates easy to share, simple forms</a:t>
            </a:r>
          </a:p>
          <a:p>
            <a:r>
              <a:rPr lang="en-US" dirty="0" smtClean="0">
                <a:latin typeface="Cambria" pitchFamily="18" charset="0"/>
              </a:rPr>
              <a:t>The data collected from these forms are sent directly to a spreadsheet on your Google Drive</a:t>
            </a:r>
          </a:p>
          <a:p>
            <a:r>
              <a:rPr lang="en-US" dirty="0" smtClean="0">
                <a:latin typeface="Cambria" pitchFamily="18" charset="0"/>
              </a:rPr>
              <a:t>Some of our participants have found this tool to be very helpful when collaborating with others to collect data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148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Here’s how to make a Google Form: 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51150"/>
            <a:ext cx="5404184" cy="2667000"/>
          </a:xfrm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600" y="1447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Open a web browser to your Google Drive account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Click on the “CREATE” button and a menu will open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Select “Form”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8" r="76720" b="32812"/>
          <a:stretch/>
        </p:blipFill>
        <p:spPr bwMode="auto">
          <a:xfrm>
            <a:off x="6362700" y="3124200"/>
            <a:ext cx="2019300" cy="212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457200" y="3048000"/>
            <a:ext cx="838200" cy="4572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00800" y="4114800"/>
            <a:ext cx="800100" cy="2286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0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mbria" pitchFamily="18" charset="0"/>
              </a:rPr>
              <a:t>You can modify a blank form to fit your data collection needs! </a:t>
            </a:r>
            <a:br>
              <a:rPr lang="en-US" sz="2800" dirty="0" smtClean="0">
                <a:latin typeface="Cambria" pitchFamily="18" charset="0"/>
              </a:rPr>
            </a:br>
            <a:r>
              <a:rPr lang="en-US" sz="2800" dirty="0">
                <a:latin typeface="Cambria" pitchFamily="18" charset="0"/>
              </a:rPr>
              <a:t/>
            </a:r>
            <a:br>
              <a:rPr lang="en-US" sz="2800" dirty="0">
                <a:latin typeface="Cambria" pitchFamily="18" charset="0"/>
              </a:rPr>
            </a:br>
            <a:endParaRPr lang="en-US" sz="28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49968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ambria" pitchFamily="18" charset="0"/>
              </a:rPr>
              <a:t>You can create different types of questions, modify the look of </a:t>
            </a:r>
          </a:p>
          <a:p>
            <a:pPr algn="ctr"/>
            <a:r>
              <a:rPr lang="en-US" sz="1600" i="1" dirty="0" smtClean="0">
                <a:latin typeface="Cambria" pitchFamily="18" charset="0"/>
              </a:rPr>
              <a:t>your form, and share it in an email with your collaborators!</a:t>
            </a:r>
            <a:endParaRPr lang="en-US" sz="1600" i="1" dirty="0">
              <a:latin typeface="Cambria" pitchFamily="18" charset="0"/>
            </a:endParaRPr>
          </a:p>
        </p:txBody>
      </p:sp>
      <p:pic>
        <p:nvPicPr>
          <p:cNvPr id="3" name="Picture 2" descr="Untitled form - Google Drive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9951" r="-121" b="3009"/>
          <a:stretch/>
        </p:blipFill>
        <p:spPr>
          <a:xfrm>
            <a:off x="714158" y="2084456"/>
            <a:ext cx="8020483" cy="424014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76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5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ambria" pitchFamily="18" charset="0"/>
              </a:rPr>
              <a:t>When someone submits a completed form, you will see the data on your Google Drive!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6475554" cy="4114800"/>
          </a:xfrm>
        </p:spPr>
      </p:pic>
      <p:sp>
        <p:nvSpPr>
          <p:cNvPr id="5" name="Rectangle 4"/>
          <p:cNvSpPr/>
          <p:nvPr/>
        </p:nvSpPr>
        <p:spPr bwMode="auto">
          <a:xfrm>
            <a:off x="5276850" y="4076700"/>
            <a:ext cx="2286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083534" y="3505200"/>
            <a:ext cx="3810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83534" y="5469172"/>
            <a:ext cx="190500" cy="762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74034" y="2133600"/>
            <a:ext cx="51435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" charset="-128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153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9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763000" cy="1219200"/>
          </a:xfrm>
        </p:spPr>
        <p:txBody>
          <a:bodyPr/>
          <a:lstStyle/>
          <a:p>
            <a:pPr algn="ctr"/>
            <a:r>
              <a:rPr lang="en-US" sz="2800" dirty="0" smtClean="0">
                <a:latin typeface="Cambria" pitchFamily="18" charset="0"/>
              </a:rPr>
              <a:t>You will have both a </a:t>
            </a:r>
            <a:r>
              <a:rPr lang="en-US" sz="2800" b="1" i="1" dirty="0" smtClean="0">
                <a:latin typeface="Cambria" pitchFamily="18" charset="0"/>
              </a:rPr>
              <a:t>form </a:t>
            </a:r>
            <a:r>
              <a:rPr lang="en-US" sz="2800" dirty="0" smtClean="0">
                <a:latin typeface="Cambria" pitchFamily="18" charset="0"/>
              </a:rPr>
              <a:t>and a </a:t>
            </a:r>
            <a:r>
              <a:rPr lang="en-US" sz="2800" b="1" i="1" dirty="0" smtClean="0">
                <a:latin typeface="Cambria" pitchFamily="18" charset="0"/>
              </a:rPr>
              <a:t>form responses spreadsheet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in your Google Drive</a:t>
            </a:r>
            <a:endParaRPr lang="en-US" sz="2800" i="1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8288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" pitchFamily="18" charset="0"/>
              </a:rPr>
              <a:t>You can </a:t>
            </a:r>
            <a:r>
              <a:rPr lang="en-US" sz="1800" i="1" dirty="0" smtClean="0">
                <a:latin typeface="Cambria" pitchFamily="18" charset="0"/>
              </a:rPr>
              <a:t>edit your form</a:t>
            </a:r>
            <a:r>
              <a:rPr lang="en-US" sz="1800" dirty="0" smtClean="0">
                <a:latin typeface="Cambria" pitchFamily="18" charset="0"/>
              </a:rPr>
              <a:t>, </a:t>
            </a:r>
            <a:r>
              <a:rPr lang="en-US" sz="1800" i="1" dirty="0" smtClean="0">
                <a:latin typeface="Cambria" pitchFamily="18" charset="0"/>
              </a:rPr>
              <a:t>collaborate with a partner in real time, send it to a new email</a:t>
            </a:r>
            <a:r>
              <a:rPr lang="en-US" sz="1800" dirty="0" smtClean="0">
                <a:latin typeface="Cambria" pitchFamily="18" charset="0"/>
              </a:rPr>
              <a:t>, or </a:t>
            </a:r>
            <a:r>
              <a:rPr lang="en-US" sz="1800" i="1" dirty="0" smtClean="0">
                <a:latin typeface="Cambria" pitchFamily="18" charset="0"/>
              </a:rPr>
              <a:t>look at how your form appears to others </a:t>
            </a:r>
            <a:r>
              <a:rPr lang="en-US" sz="1800" dirty="0" smtClean="0">
                <a:latin typeface="Cambria" pitchFamily="18" charset="0"/>
              </a:rPr>
              <a:t>by clicking on the form in your Google Drive</a:t>
            </a:r>
          </a:p>
          <a:p>
            <a:endParaRPr lang="en-US" sz="1800" dirty="0">
              <a:latin typeface="Cambria" pitchFamily="18" charset="0"/>
            </a:endParaRPr>
          </a:p>
          <a:p>
            <a:r>
              <a:rPr lang="en-US" sz="1800" dirty="0" smtClean="0">
                <a:latin typeface="Cambria" pitchFamily="18" charset="0"/>
              </a:rPr>
              <a:t>You can </a:t>
            </a:r>
            <a:r>
              <a:rPr lang="en-US" sz="1800" i="1" dirty="0" smtClean="0">
                <a:latin typeface="Cambria" pitchFamily="18" charset="0"/>
              </a:rPr>
              <a:t>look at the responses </a:t>
            </a:r>
            <a:r>
              <a:rPr lang="en-US" sz="1800" dirty="0" smtClean="0">
                <a:latin typeface="Cambria" pitchFamily="18" charset="0"/>
              </a:rPr>
              <a:t>to your form on the response spreadsheet in your Google Drive</a:t>
            </a:r>
          </a:p>
          <a:p>
            <a:endParaRPr lang="en-US" sz="1800" dirty="0">
              <a:latin typeface="Cambria" pitchFamily="18" charset="0"/>
            </a:endParaRPr>
          </a:p>
          <a:p>
            <a:r>
              <a:rPr lang="en-US" sz="1800" dirty="0" smtClean="0">
                <a:latin typeface="Cambria" pitchFamily="18" charset="0"/>
              </a:rPr>
              <a:t>This link will take you to a page with a helpful video!</a:t>
            </a:r>
          </a:p>
          <a:p>
            <a:r>
              <a:rPr lang="en-US" sz="1800" dirty="0">
                <a:hlinkClick r:id="rId4"/>
              </a:rPr>
              <a:t>https://support.google.com/drive/bin/answer.py?hl=en&amp;answer=87809&amp;p=forms_welcome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3" name="Picture 2" descr="Clinic 2012-2013 - Google Drive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48963" r="53117" b="40121"/>
          <a:stretch/>
        </p:blipFill>
        <p:spPr>
          <a:xfrm>
            <a:off x="990600" y="4800600"/>
            <a:ext cx="6858000" cy="1503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5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9067800" cy="1066800"/>
          </a:xfrm>
        </p:spPr>
        <p:txBody>
          <a:bodyPr/>
          <a:lstStyle/>
          <a:p>
            <a:r>
              <a:rPr lang="en-US" sz="2800" b="1" dirty="0" smtClean="0">
                <a:latin typeface="Cambria" pitchFamily="18" charset="0"/>
              </a:rPr>
              <a:t>We’d like to review a few things and </a:t>
            </a:r>
            <a:br>
              <a:rPr lang="en-US" sz="2800" b="1" dirty="0" smtClean="0">
                <a:latin typeface="Cambria" pitchFamily="18" charset="0"/>
              </a:rPr>
            </a:br>
            <a:r>
              <a:rPr lang="en-US" sz="2800" b="1" dirty="0" smtClean="0">
                <a:latin typeface="Cambria" pitchFamily="18" charset="0"/>
              </a:rPr>
              <a:t>share some new things with you! 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800600"/>
          </a:xfrm>
        </p:spPr>
        <p:txBody>
          <a:bodyPr/>
          <a:lstStyle/>
          <a:p>
            <a:pPr marL="0" indent="0">
              <a:buNone/>
            </a:pPr>
            <a:endParaRPr lang="en-US" sz="2600" dirty="0" smtClean="0">
              <a:latin typeface="Cambria" pitchFamily="18" charset="0"/>
            </a:endParaRPr>
          </a:p>
          <a:p>
            <a:pPr lvl="1"/>
            <a:r>
              <a:rPr lang="en-US" dirty="0" smtClean="0">
                <a:latin typeface="Cambria" pitchFamily="18" charset="0"/>
              </a:rPr>
              <a:t>How </a:t>
            </a:r>
            <a:r>
              <a:rPr lang="en-US" dirty="0" smtClean="0">
                <a:latin typeface="Cambria" pitchFamily="18" charset="0"/>
              </a:rPr>
              <a:t>do I </a:t>
            </a:r>
            <a:r>
              <a:rPr lang="en-US" dirty="0" smtClean="0">
                <a:latin typeface="Cambria" pitchFamily="18" charset="0"/>
              </a:rPr>
              <a:t>add a data series to a graph I’ve already made?</a:t>
            </a:r>
          </a:p>
          <a:p>
            <a:pPr marL="457200" lvl="1" indent="0">
              <a:buNone/>
            </a:pPr>
            <a:endParaRPr lang="en-US" dirty="0" smtClean="0">
              <a:latin typeface="Cambria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Cambria" pitchFamily="18" charset="0"/>
            </a:endParaRPr>
          </a:p>
          <a:p>
            <a:pPr lvl="1"/>
            <a:r>
              <a:rPr lang="en-US" dirty="0" smtClean="0">
                <a:latin typeface="Cambria" pitchFamily="18" charset="0"/>
              </a:rPr>
              <a:t>How do I create a Google forms?</a:t>
            </a:r>
            <a:endParaRPr lang="en-US" dirty="0">
              <a:latin typeface="Cambria" pitchFamily="18" charset="0"/>
            </a:endParaRPr>
          </a:p>
          <a:p>
            <a:endParaRPr lang="en-US" sz="2400" dirty="0" smtClean="0">
              <a:latin typeface="Cambria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818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4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Here’s how a form might look to someone completing it online: 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57" y="1828800"/>
            <a:ext cx="6087086" cy="4114800"/>
          </a:xfrm>
        </p:spPr>
      </p:pic>
    </p:spTree>
    <p:extLst>
      <p:ext uri="{BB962C8B-B14F-4D97-AF65-F5344CB8AC3E}">
        <p14:creationId xmlns:p14="http://schemas.microsoft.com/office/powerpoint/2010/main" val="89815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u="sng" dirty="0">
                <a:latin typeface="Cambria" pitchFamily="18" charset="0"/>
              </a:rPr>
              <a:t>How do I </a:t>
            </a:r>
            <a:r>
              <a:rPr lang="en-US" sz="3200" b="1" u="sng" dirty="0" smtClean="0">
                <a:latin typeface="Cambria" pitchFamily="18" charset="0"/>
              </a:rPr>
              <a:t>add </a:t>
            </a:r>
            <a:r>
              <a:rPr lang="en-US" sz="3200" b="1" u="sng" dirty="0">
                <a:latin typeface="Cambria" pitchFamily="18" charset="0"/>
              </a:rPr>
              <a:t>a data series to a </a:t>
            </a:r>
            <a:r>
              <a:rPr lang="en-US" sz="3200" b="1" u="sng" dirty="0" smtClean="0">
                <a:latin typeface="Cambria" pitchFamily="18" charset="0"/>
              </a:rPr>
              <a:t/>
            </a:r>
            <a:br>
              <a:rPr lang="en-US" sz="3200" b="1" u="sng" dirty="0" smtClean="0">
                <a:latin typeface="Cambria" pitchFamily="18" charset="0"/>
              </a:rPr>
            </a:br>
            <a:r>
              <a:rPr lang="en-US" sz="3200" b="1" u="sng" dirty="0" smtClean="0">
                <a:latin typeface="Cambria" pitchFamily="18" charset="0"/>
              </a:rPr>
              <a:t>graph </a:t>
            </a:r>
            <a:r>
              <a:rPr lang="en-US" sz="3200" b="1" u="sng" dirty="0">
                <a:latin typeface="Cambria" pitchFamily="18" charset="0"/>
              </a:rPr>
              <a:t>I’ve already made?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400" dirty="0" smtClean="0">
                <a:latin typeface="Cambria" pitchFamily="18" charset="0"/>
              </a:rPr>
              <a:t>Sometimes things change during an intervention that you’d like to look at separately:</a:t>
            </a:r>
          </a:p>
          <a:p>
            <a:pPr marL="0" indent="0">
              <a:buNone/>
            </a:pPr>
            <a:endParaRPr lang="en-US" sz="1200" dirty="0" smtClean="0">
              <a:latin typeface="Cambria" pitchFamily="18" charset="0"/>
            </a:endParaRPr>
          </a:p>
          <a:p>
            <a:pPr lvl="1"/>
            <a:r>
              <a:rPr lang="en-US" sz="2000" dirty="0" smtClean="0">
                <a:latin typeface="Cambria" pitchFamily="18" charset="0"/>
              </a:rPr>
              <a:t>The intervention  may have been changed if it is not working as well as the team hoped</a:t>
            </a:r>
          </a:p>
          <a:p>
            <a:pPr lvl="1"/>
            <a:r>
              <a:rPr lang="en-US" sz="2000" dirty="0" smtClean="0">
                <a:latin typeface="Cambria" pitchFamily="18" charset="0"/>
              </a:rPr>
              <a:t>It may be time to begin fading a successful plan</a:t>
            </a:r>
          </a:p>
          <a:p>
            <a:pPr lvl="1"/>
            <a:r>
              <a:rPr lang="en-US" sz="2000" dirty="0" smtClean="0">
                <a:latin typeface="Cambria" pitchFamily="18" charset="0"/>
              </a:rPr>
              <a:t>Something occurred outside of the intervention that may have an impact on the data</a:t>
            </a:r>
          </a:p>
          <a:p>
            <a:pPr marL="457200" lvl="1" indent="0">
              <a:buNone/>
            </a:pPr>
            <a:endParaRPr lang="en-US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ambria" pitchFamily="18" charset="0"/>
              </a:rPr>
              <a:t>You can add a</a:t>
            </a:r>
            <a:r>
              <a:rPr lang="en-US" sz="2400" i="1" dirty="0" smtClean="0">
                <a:latin typeface="Cambria" pitchFamily="18" charset="0"/>
              </a:rPr>
              <a:t> new </a:t>
            </a:r>
            <a:r>
              <a:rPr lang="en-US" sz="2400" dirty="0" smtClean="0">
                <a:latin typeface="Cambria" pitchFamily="18" charset="0"/>
              </a:rPr>
              <a:t>data series to an </a:t>
            </a:r>
            <a:r>
              <a:rPr lang="en-US" sz="2400" i="1" dirty="0" smtClean="0">
                <a:latin typeface="Cambria" pitchFamily="18" charset="0"/>
              </a:rPr>
              <a:t>existing </a:t>
            </a:r>
          </a:p>
          <a:p>
            <a:pPr marL="0" indent="0" algn="ctr">
              <a:buNone/>
            </a:pPr>
            <a:r>
              <a:rPr lang="en-US" sz="2400" dirty="0" smtClean="0">
                <a:latin typeface="Cambria" pitchFamily="18" charset="0"/>
              </a:rPr>
              <a:t>graphing using </a:t>
            </a:r>
            <a:r>
              <a:rPr lang="en-US" sz="2400" b="1" i="1" dirty="0" smtClean="0">
                <a:latin typeface="Cambria" pitchFamily="18" charset="0"/>
              </a:rPr>
              <a:t>Copy &amp; Paste</a:t>
            </a:r>
            <a:r>
              <a:rPr lang="en-US" sz="2400" dirty="0" smtClean="0">
                <a:latin typeface="Cambria" pitchFamily="18" charset="0"/>
              </a:rPr>
              <a:t>! 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3800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8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508000"/>
          </a:xfrm>
        </p:spPr>
        <p:txBody>
          <a:bodyPr/>
          <a:lstStyle/>
          <a:p>
            <a:pPr lvl="1"/>
            <a:r>
              <a:rPr lang="en-US" dirty="0" smtClean="0">
                <a:latin typeface="Cambria" pitchFamily="18" charset="0"/>
              </a:rPr>
              <a:t>First, enter the data and copy it: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4114800"/>
          </a:xfrm>
        </p:spPr>
        <p:txBody>
          <a:bodyPr/>
          <a:lstStyle/>
          <a:p>
            <a:r>
              <a:rPr lang="en-US" sz="1800" dirty="0" smtClean="0">
                <a:latin typeface="Cambria" pitchFamily="18" charset="0"/>
              </a:rPr>
              <a:t>Add a new column for the new data series and enter your data</a:t>
            </a:r>
          </a:p>
          <a:p>
            <a:pPr marL="0" indent="0">
              <a:buNone/>
            </a:pPr>
            <a:endParaRPr lang="en-US" sz="800" dirty="0" smtClean="0">
              <a:latin typeface="Cambria" pitchFamily="18" charset="0"/>
            </a:endParaRPr>
          </a:p>
          <a:p>
            <a:r>
              <a:rPr lang="en-US" sz="1800" b="1" i="1" dirty="0" smtClean="0">
                <a:latin typeface="Cambria" pitchFamily="18" charset="0"/>
              </a:rPr>
              <a:t>Highlight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b="1" i="1" dirty="0" smtClean="0">
                <a:latin typeface="Cambria" pitchFamily="18" charset="0"/>
              </a:rPr>
              <a:t>&amp;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b="1" i="1" dirty="0" smtClean="0">
                <a:latin typeface="Cambria" pitchFamily="18" charset="0"/>
              </a:rPr>
              <a:t>copy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b="1" i="1" dirty="0" smtClean="0">
                <a:latin typeface="Cambria" pitchFamily="18" charset="0"/>
              </a:rPr>
              <a:t>both</a:t>
            </a:r>
            <a:r>
              <a:rPr lang="en-US" sz="1800" dirty="0" smtClean="0">
                <a:latin typeface="Cambria" pitchFamily="18" charset="0"/>
              </a:rPr>
              <a:t> the </a:t>
            </a:r>
            <a:r>
              <a:rPr lang="en-US" sz="1800" i="1" dirty="0" smtClean="0">
                <a:latin typeface="Cambria" pitchFamily="18" charset="0"/>
              </a:rPr>
              <a:t>new data</a:t>
            </a:r>
            <a:r>
              <a:rPr lang="en-US" sz="1800" dirty="0" smtClean="0">
                <a:latin typeface="Cambria" pitchFamily="18" charset="0"/>
              </a:rPr>
              <a:t> and the </a:t>
            </a:r>
            <a:r>
              <a:rPr lang="en-US" sz="1800" i="1" dirty="0" smtClean="0">
                <a:latin typeface="Cambria" pitchFamily="18" charset="0"/>
              </a:rPr>
              <a:t>dates at the same time</a:t>
            </a:r>
          </a:p>
          <a:p>
            <a:pPr lvl="1"/>
            <a:r>
              <a:rPr lang="en-US" sz="1600" dirty="0" smtClean="0">
                <a:latin typeface="Cambria" pitchFamily="18" charset="0"/>
              </a:rPr>
              <a:t>you can do this by holding the control key on a pc or the command key on a mac</a:t>
            </a:r>
            <a:endParaRPr lang="en-US" sz="1600" i="1" dirty="0" smtClean="0">
              <a:latin typeface="Cambria" pitchFamily="18" charset="0"/>
            </a:endParaRPr>
          </a:p>
          <a:p>
            <a:endParaRPr lang="en-US" sz="1800" dirty="0" smtClean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0" r="33039" b="18924"/>
          <a:stretch/>
        </p:blipFill>
        <p:spPr bwMode="auto">
          <a:xfrm>
            <a:off x="975200" y="2590800"/>
            <a:ext cx="686000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25601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1200"/>
            <a:ext cx="7772400" cy="508000"/>
          </a:xfrm>
        </p:spPr>
        <p:txBody>
          <a:bodyPr/>
          <a:lstStyle/>
          <a:p>
            <a:pPr algn="ctr"/>
            <a:r>
              <a:rPr lang="en-US" sz="2800" dirty="0" smtClean="0">
                <a:latin typeface="Cambria" pitchFamily="18" charset="0"/>
              </a:rPr>
              <a:t>Next, paste the data onto the graph: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mbria" pitchFamily="18" charset="0"/>
              </a:rPr>
              <a:t>Click on your graph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mbria" pitchFamily="18" charset="0"/>
              </a:rPr>
              <a:t>Right click and select “paste”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mbria" pitchFamily="18" charset="0"/>
              </a:rPr>
              <a:t>Your data will appear on the graph as a new series! </a:t>
            </a:r>
          </a:p>
          <a:p>
            <a:endParaRPr lang="en-US" sz="18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3" t="25370" r="17813" b="15579"/>
          <a:stretch/>
        </p:blipFill>
        <p:spPr bwMode="auto">
          <a:xfrm>
            <a:off x="2247900" y="2730500"/>
            <a:ext cx="48006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7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ambria" pitchFamily="18" charset="0"/>
              </a:rPr>
              <a:t>Now, tidy up the graph and you’re all set!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1943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ambria" pitchFamily="18" charset="0"/>
              </a:rPr>
              <a:t>If necessary, you can adjust the name of the new data series in the legend by going to the select data menu, clicking on it, and selecting “edit”</a:t>
            </a:r>
            <a:endParaRPr lang="en-US" sz="1600" i="1" dirty="0">
              <a:latin typeface="Cambria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33500"/>
            <a:ext cx="5894614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693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1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en-US" sz="3600" b="1" u="sng" dirty="0">
                <a:latin typeface="Cambria" pitchFamily="18" charset="0"/>
              </a:rPr>
              <a:t>How can I use the formula </a:t>
            </a:r>
            <a:r>
              <a:rPr lang="en-US" sz="3600" b="1" u="sng" dirty="0" smtClean="0">
                <a:latin typeface="Cambria" pitchFamily="18" charset="0"/>
              </a:rPr>
              <a:t/>
            </a:r>
            <a:br>
              <a:rPr lang="en-US" sz="3600" b="1" u="sng" dirty="0" smtClean="0">
                <a:latin typeface="Cambria" pitchFamily="18" charset="0"/>
              </a:rPr>
            </a:br>
            <a:r>
              <a:rPr lang="en-US" sz="3600" b="1" u="sng" dirty="0" smtClean="0">
                <a:latin typeface="Cambria" pitchFamily="18" charset="0"/>
              </a:rPr>
              <a:t>function </a:t>
            </a:r>
            <a:r>
              <a:rPr lang="en-US" sz="3600" b="1" u="sng" dirty="0">
                <a:latin typeface="Cambria" pitchFamily="18" charset="0"/>
              </a:rPr>
              <a:t>in Excel?</a:t>
            </a:r>
            <a:br>
              <a:rPr lang="en-US" sz="3600" b="1" u="sng" dirty="0">
                <a:latin typeface="Cambria" pitchFamily="18" charset="0"/>
              </a:rPr>
            </a:br>
            <a:endParaRPr lang="en-US" sz="3600" b="1" u="sng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mbria" pitchFamily="18" charset="0"/>
              </a:rPr>
              <a:t>Sometimes, summarizing data scores can aid in interpretation of the data</a:t>
            </a:r>
          </a:p>
          <a:p>
            <a:pPr marL="0" indent="0">
              <a:buNone/>
            </a:pPr>
            <a:endParaRPr lang="en-US" sz="800" dirty="0" smtClean="0">
              <a:latin typeface="Cambria" pitchFamily="18" charset="0"/>
            </a:endParaRPr>
          </a:p>
          <a:p>
            <a:pPr lvl="1"/>
            <a:r>
              <a:rPr lang="en-US" dirty="0" smtClean="0">
                <a:latin typeface="Cambria" pitchFamily="18" charset="0"/>
              </a:rPr>
              <a:t>Sometimes we’d like to know the </a:t>
            </a:r>
            <a:r>
              <a:rPr lang="en-US" i="1" dirty="0" smtClean="0">
                <a:latin typeface="Cambria" pitchFamily="18" charset="0"/>
              </a:rPr>
              <a:t>total</a:t>
            </a:r>
            <a:r>
              <a:rPr lang="en-US" dirty="0" smtClean="0">
                <a:latin typeface="Cambria" pitchFamily="18" charset="0"/>
              </a:rPr>
              <a:t> or </a:t>
            </a:r>
            <a:r>
              <a:rPr lang="en-US" i="1" dirty="0" smtClean="0">
                <a:latin typeface="Cambria" pitchFamily="18" charset="0"/>
              </a:rPr>
              <a:t>average</a:t>
            </a:r>
            <a:r>
              <a:rPr lang="en-US" dirty="0" smtClean="0">
                <a:latin typeface="Cambria" pitchFamily="18" charset="0"/>
              </a:rPr>
              <a:t> for a set of data scores</a:t>
            </a:r>
          </a:p>
          <a:p>
            <a:pPr marL="914400" lvl="2" indent="0">
              <a:buNone/>
            </a:pPr>
            <a:r>
              <a:rPr lang="en-US" dirty="0" smtClean="0">
                <a:latin typeface="Cambria" pitchFamily="18" charset="0"/>
              </a:rPr>
              <a:t>For example, looking at a </a:t>
            </a:r>
            <a:r>
              <a:rPr lang="en-US" b="1" dirty="0" smtClean="0">
                <a:latin typeface="Cambria" pitchFamily="18" charset="0"/>
              </a:rPr>
              <a:t>weekly</a:t>
            </a:r>
            <a:r>
              <a:rPr lang="en-US" dirty="0" smtClean="0">
                <a:latin typeface="Cambria" pitchFamily="18" charset="0"/>
              </a:rPr>
              <a:t> average might </a:t>
            </a:r>
          </a:p>
          <a:p>
            <a:pPr marL="914400" lvl="2" indent="0">
              <a:buNone/>
            </a:pPr>
            <a:r>
              <a:rPr lang="en-US" dirty="0" smtClean="0">
                <a:latin typeface="Cambria" pitchFamily="18" charset="0"/>
              </a:rPr>
              <a:t>help us understand a pattern of behavior better</a:t>
            </a:r>
          </a:p>
          <a:p>
            <a:pPr marL="914400" lvl="2" indent="0">
              <a:buNone/>
            </a:pPr>
            <a:endParaRPr lang="en-US" sz="800" dirty="0">
              <a:latin typeface="Cambria" pitchFamily="18" charset="0"/>
            </a:endParaRPr>
          </a:p>
          <a:p>
            <a:pPr lvl="1"/>
            <a:r>
              <a:rPr lang="en-US" dirty="0" smtClean="0">
                <a:latin typeface="Cambria" pitchFamily="18" charset="0"/>
              </a:rPr>
              <a:t>Excel can compute this for you using formulas! 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0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pitchFamily="18" charset="0"/>
              </a:rPr>
              <a:t>The </a:t>
            </a:r>
            <a:r>
              <a:rPr lang="en-US" b="1" i="1" dirty="0" smtClean="0">
                <a:latin typeface="Cambria" pitchFamily="18" charset="0"/>
              </a:rPr>
              <a:t>formula bar </a:t>
            </a:r>
            <a:r>
              <a:rPr lang="en-US" dirty="0" smtClean="0">
                <a:latin typeface="Cambria" pitchFamily="18" charset="0"/>
              </a:rPr>
              <a:t>in Excel allows you </a:t>
            </a:r>
            <a:br>
              <a:rPr lang="en-US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to insert a </a:t>
            </a:r>
            <a:r>
              <a:rPr lang="en-US" b="1" i="1" dirty="0" smtClean="0">
                <a:latin typeface="Cambria" pitchFamily="18" charset="0"/>
              </a:rPr>
              <a:t>function</a:t>
            </a:r>
            <a:endParaRPr lang="en-US" b="1" i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sz="2800" dirty="0" smtClean="0">
                <a:latin typeface="Cambria" pitchFamily="18" charset="0"/>
              </a:rPr>
              <a:t>The </a:t>
            </a:r>
            <a:r>
              <a:rPr lang="en-US" sz="2800" b="1" dirty="0" smtClean="0">
                <a:latin typeface="Cambria" pitchFamily="18" charset="0"/>
              </a:rPr>
              <a:t>formula bar </a:t>
            </a:r>
            <a:r>
              <a:rPr lang="en-US" sz="2800" dirty="0" smtClean="0">
                <a:latin typeface="Cambria" pitchFamily="18" charset="0"/>
              </a:rPr>
              <a:t>is where you can type or insert a </a:t>
            </a:r>
            <a:r>
              <a:rPr lang="en-US" sz="2800" i="1" dirty="0" smtClean="0">
                <a:latin typeface="Cambria" pitchFamily="18" charset="0"/>
              </a:rPr>
              <a:t>function</a:t>
            </a:r>
            <a:endParaRPr lang="en-US" sz="2800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sz="800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sz="1600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A </a:t>
            </a:r>
            <a:r>
              <a:rPr lang="en-US" sz="2800" b="1" dirty="0" smtClean="0">
                <a:latin typeface="Cambria" pitchFamily="18" charset="0"/>
              </a:rPr>
              <a:t>function</a:t>
            </a:r>
            <a:r>
              <a:rPr lang="en-US" sz="2800" dirty="0" smtClean="0">
                <a:latin typeface="Cambria" pitchFamily="18" charset="0"/>
              </a:rPr>
              <a:t> in Excel will complete a calculation for a set of numbers</a:t>
            </a:r>
          </a:p>
          <a:p>
            <a:pPr lvl="1"/>
            <a:r>
              <a:rPr lang="en-US" sz="2400" dirty="0" smtClean="0">
                <a:latin typeface="Cambria" pitchFamily="18" charset="0"/>
              </a:rPr>
              <a:t>A sum of a numbers</a:t>
            </a:r>
          </a:p>
          <a:p>
            <a:pPr lvl="1"/>
            <a:r>
              <a:rPr lang="en-US" sz="2400" dirty="0" smtClean="0">
                <a:latin typeface="Cambria" pitchFamily="18" charset="0"/>
              </a:rPr>
              <a:t>An average of numbers</a:t>
            </a:r>
          </a:p>
        </p:txBody>
      </p:sp>
      <p:pic>
        <p:nvPicPr>
          <p:cNvPr id="4" name="Picture 3" descr="Microsoft Excel - Book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t="25078" r="49729" b="67000"/>
          <a:stretch/>
        </p:blipFill>
        <p:spPr>
          <a:xfrm>
            <a:off x="3886200" y="2438400"/>
            <a:ext cx="4296937" cy="505522"/>
          </a:xfrm>
          <a:prstGeom prst="rect">
            <a:avLst/>
          </a:prstGeom>
        </p:spPr>
      </p:pic>
      <p:pic>
        <p:nvPicPr>
          <p:cNvPr id="5" name="Picture 4" descr="Insert Functi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62400"/>
            <a:ext cx="2874227" cy="248012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78337" y="106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2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mbria" pitchFamily="18" charset="0"/>
              </a:rPr>
              <a:t>The first few steps when using </a:t>
            </a:r>
            <a:br>
              <a:rPr lang="en-US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formulas in Excel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mbria" pitchFamily="18" charset="0"/>
              </a:rPr>
              <a:t>Determine what you want to know</a:t>
            </a:r>
          </a:p>
          <a:p>
            <a:pPr lvl="1"/>
            <a:r>
              <a:rPr lang="en-US" sz="2000" dirty="0">
                <a:latin typeface="Cambria" pitchFamily="18" charset="0"/>
              </a:rPr>
              <a:t>A</a:t>
            </a:r>
            <a:r>
              <a:rPr lang="en-US" sz="2000" dirty="0" smtClean="0">
                <a:latin typeface="Cambria" pitchFamily="18" charset="0"/>
              </a:rPr>
              <a:t> total? An average?</a:t>
            </a:r>
          </a:p>
          <a:p>
            <a:pPr marL="457200" lvl="1" indent="0">
              <a:buNone/>
            </a:pPr>
            <a:endParaRPr lang="en-US" sz="1100" dirty="0" smtClean="0">
              <a:latin typeface="Cambr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mbria" pitchFamily="18" charset="0"/>
              </a:rPr>
              <a:t>Decide where you want the “answer” to your question to appear</a:t>
            </a:r>
          </a:p>
          <a:p>
            <a:pPr marL="914400" lvl="1" indent="-514350"/>
            <a:r>
              <a:rPr lang="en-US" sz="1600" dirty="0">
                <a:latin typeface="Cambria" pitchFamily="18" charset="0"/>
              </a:rPr>
              <a:t>Click on the cell where you want the result of the function to </a:t>
            </a:r>
            <a:r>
              <a:rPr lang="en-US" sz="1600" dirty="0" smtClean="0">
                <a:latin typeface="Cambria" pitchFamily="18" charset="0"/>
              </a:rPr>
              <a:t>appear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mbria" pitchFamily="18" charset="0"/>
              </a:rPr>
              <a:t>Click </a:t>
            </a:r>
            <a:r>
              <a:rPr lang="en-US" sz="2400" dirty="0">
                <a:latin typeface="Cambria" pitchFamily="18" charset="0"/>
              </a:rPr>
              <a:t>on the </a:t>
            </a:r>
            <a:r>
              <a:rPr lang="en-US" sz="2400" i="1" dirty="0" err="1">
                <a:latin typeface="Cambria" pitchFamily="18" charset="0"/>
              </a:rPr>
              <a:t>fx</a:t>
            </a:r>
            <a:r>
              <a:rPr lang="en-US" sz="2400" dirty="0">
                <a:latin typeface="Cambria" pitchFamily="18" charset="0"/>
              </a:rPr>
              <a:t> symbol on the formula </a:t>
            </a:r>
            <a:r>
              <a:rPr lang="en-US" sz="2400" dirty="0" smtClean="0">
                <a:latin typeface="Cambria" pitchFamily="18" charset="0"/>
              </a:rPr>
              <a:t>bar</a:t>
            </a:r>
          </a:p>
          <a:p>
            <a:pPr lvl="1"/>
            <a:r>
              <a:rPr lang="en-US" sz="2000" dirty="0" smtClean="0">
                <a:latin typeface="Cambria" pitchFamily="18" charset="0"/>
              </a:rPr>
              <a:t>A menu will appear</a:t>
            </a:r>
          </a:p>
          <a:p>
            <a:pPr lvl="1"/>
            <a:r>
              <a:rPr lang="en-US" sz="2000" dirty="0" smtClean="0">
                <a:latin typeface="Cambria" pitchFamily="18" charset="0"/>
              </a:rPr>
              <a:t>This is Excel’s way of asking you, “What would you like to do?”  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6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RWGroteskTBol"/>
        <a:ea typeface="ＭＳ Ｐゴシック"/>
        <a:cs typeface=""/>
      </a:majorFont>
      <a:minorFont>
        <a:latin typeface="Minio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1091</Words>
  <Application>Microsoft Macintosh PowerPoint</Application>
  <PresentationFormat>On-screen Show (4:3)</PresentationFormat>
  <Paragraphs>102</Paragraphs>
  <Slides>20</Slides>
  <Notes>1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Data Collection Tips &amp; Tricks: Adding a data series to a graph and Google forms </vt:lpstr>
      <vt:lpstr>We’d like to review a few things and  share some new things with you! </vt:lpstr>
      <vt:lpstr>How do I add a data series to a  graph I’ve already made?</vt:lpstr>
      <vt:lpstr>First, enter the data and copy it:</vt:lpstr>
      <vt:lpstr>Next, paste the data onto the graph:</vt:lpstr>
      <vt:lpstr>Now, tidy up the graph and you’re all set!</vt:lpstr>
      <vt:lpstr>How can I use the formula  function in Excel? </vt:lpstr>
      <vt:lpstr>The formula bar in Excel allows you  to insert a function</vt:lpstr>
      <vt:lpstr>The first few steps when using  formulas in Excel </vt:lpstr>
      <vt:lpstr>Here is how that might look: </vt:lpstr>
      <vt:lpstr>Excel will help you select which function you would like to use</vt:lpstr>
      <vt:lpstr>Select the data you would like the function to use</vt:lpstr>
      <vt:lpstr>PowerPoint Presentation</vt:lpstr>
      <vt:lpstr>More about using formulas</vt:lpstr>
      <vt:lpstr>Google Forms</vt:lpstr>
      <vt:lpstr>Here’s how to make a Google Form: </vt:lpstr>
      <vt:lpstr>You can modify a blank form to fit your data collection needs!   </vt:lpstr>
      <vt:lpstr>When someone submits a completed form, you will see the data on your Google Drive!</vt:lpstr>
      <vt:lpstr>You will have both a form and a form responses spreadsheet in your Google Drive</vt:lpstr>
      <vt:lpstr>Here’s how a form might look to someone completing it online: </vt:lpstr>
    </vt:vector>
  </TitlesOfParts>
  <Company>Univesity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Chapla</dc:creator>
  <cp:lastModifiedBy>Catelyn Kenney</cp:lastModifiedBy>
  <cp:revision>112</cp:revision>
  <cp:lastPrinted>2013-04-05T18:48:20Z</cp:lastPrinted>
  <dcterms:created xsi:type="dcterms:W3CDTF">2007-05-31T19:15:20Z</dcterms:created>
  <dcterms:modified xsi:type="dcterms:W3CDTF">2014-10-07T02:56:25Z</dcterms:modified>
</cp:coreProperties>
</file>