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79" r:id="rId21"/>
    <p:sldId id="263" r:id="rId22"/>
    <p:sldId id="264" r:id="rId23"/>
    <p:sldId id="265" r:id="rId24"/>
    <p:sldId id="266" r:id="rId25"/>
    <p:sldId id="280" r:id="rId26"/>
    <p:sldId id="284" r:id="rId27"/>
    <p:sldId id="267" r:id="rId28"/>
    <p:sldId id="271" r:id="rId29"/>
    <p:sldId id="272" r:id="rId30"/>
    <p:sldId id="282" r:id="rId31"/>
    <p:sldId id="283" r:id="rId3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DB8B204-C428-422E-98D3-3E99D663F4EA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C8A81E6-9AFC-4E08-A974-B39E984F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85379-46A5-46FE-B574-26A3B5AE8505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D939B-FC1A-4023-B3C3-0F6DD411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we will check the version of excel</a:t>
            </a:r>
            <a:r>
              <a:rPr lang="en-US" baseline="0" dirty="0" smtClean="0"/>
              <a:t> they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D939B-FC1A-4023-B3C3-0F6DD41155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6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7" name="Picture 31" descr="PP3_title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21336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>
            <a:lvl1pPr marL="0" indent="0" algn="ctr">
              <a:lnSpc>
                <a:spcPct val="70000"/>
              </a:lnSpc>
              <a:buFontTx/>
              <a:buNone/>
              <a:defRPr>
                <a:solidFill>
                  <a:schemeClr val="bg1"/>
                </a:solidFill>
                <a:latin typeface="Minion Pro Italic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1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01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9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85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35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17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PP3contentBKG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48" name="Picture 24" descr="n_186c_r_0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67400"/>
            <a:ext cx="4572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 Data Excel Orientation</a:t>
            </a:r>
            <a:br>
              <a:rPr lang="en-US" dirty="0" smtClean="0"/>
            </a:br>
            <a:r>
              <a:rPr lang="en-US" sz="2400" i="1" dirty="0" smtClean="0"/>
              <a:t>Graphing </a:t>
            </a:r>
            <a:r>
              <a:rPr lang="en-US" sz="2400" i="1" dirty="0" smtClean="0"/>
              <a:t>of Screening Data and </a:t>
            </a:r>
            <a:br>
              <a:rPr lang="en-US" sz="2400" i="1" dirty="0" smtClean="0"/>
            </a:br>
            <a:r>
              <a:rPr lang="en-US" sz="2400" i="1" dirty="0" smtClean="0"/>
              <a:t>Basic Graphing Functions</a:t>
            </a:r>
            <a:endParaRPr lang="en-US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800" y="5600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rows, columns, and cells: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4479925" cy="3470364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969434" y="1740932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90800" y="257907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91354" y="2919046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9000" y="137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Column</a:t>
            </a:r>
            <a:r>
              <a:rPr lang="en-US" dirty="0" smtClean="0">
                <a:latin typeface="Cambria" pitchFamily="18" charset="0"/>
              </a:rPr>
              <a:t> 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239446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Row</a:t>
            </a:r>
            <a:r>
              <a:rPr lang="en-US" dirty="0" smtClean="0">
                <a:latin typeface="Cambria" pitchFamily="18" charset="0"/>
              </a:rPr>
              <a:t> 1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5700" y="32472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Cell</a:t>
            </a:r>
            <a:r>
              <a:rPr lang="en-US" dirty="0" smtClean="0">
                <a:latin typeface="Cambria" pitchFamily="18" charset="0"/>
              </a:rPr>
              <a:t>  A1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4500" y="587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and Save a New Workbook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Excel on your computer</a:t>
            </a:r>
          </a:p>
          <a:p>
            <a:r>
              <a:rPr lang="en-US" dirty="0" smtClean="0"/>
              <a:t>Click “File”</a:t>
            </a:r>
          </a:p>
          <a:p>
            <a:r>
              <a:rPr lang="en-US" dirty="0" smtClean="0"/>
              <a:t>Click “Save As”</a:t>
            </a:r>
          </a:p>
          <a:p>
            <a:r>
              <a:rPr lang="en-US" dirty="0" smtClean="0"/>
              <a:t>Find where you would like to save your file on your computer</a:t>
            </a:r>
          </a:p>
          <a:p>
            <a:pPr lvl="1"/>
            <a:r>
              <a:rPr lang="en-US" i="1" dirty="0" smtClean="0"/>
              <a:t>We recommend saving it in a file for NU Data</a:t>
            </a:r>
          </a:p>
          <a:p>
            <a:r>
              <a:rPr lang="en-US" dirty="0" smtClean="0"/>
              <a:t>Name your file</a:t>
            </a:r>
          </a:p>
          <a:p>
            <a:pPr lvl="1"/>
            <a:r>
              <a:rPr lang="en-US" i="1" dirty="0" smtClean="0"/>
              <a:t>Do not  use the student name, ONLY INITIALS</a:t>
            </a:r>
          </a:p>
          <a:p>
            <a:r>
              <a:rPr lang="en-US" dirty="0" smtClean="0"/>
              <a:t>Click “Save”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0800" y="57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Entering Progress Monitoring </a:t>
            </a:r>
            <a:br>
              <a:rPr lang="en-US" dirty="0" smtClean="0"/>
            </a:br>
            <a:r>
              <a:rPr lang="en-US" dirty="0" smtClean="0"/>
              <a:t>Data Into Your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>
            <a:normAutofit lnSpcReduction="10000"/>
          </a:bodyPr>
          <a:lstStyle/>
          <a:p>
            <a:pPr marL="82296" indent="0">
              <a:lnSpc>
                <a:spcPct val="110000"/>
              </a:lnSpc>
              <a:buNone/>
            </a:pPr>
            <a:r>
              <a:rPr lang="en-US" dirty="0" smtClean="0"/>
              <a:t>When you are entering data about a student it is helpful to label your columns with these common elements:</a:t>
            </a:r>
          </a:p>
          <a:p>
            <a:pPr marL="82296" indent="0">
              <a:lnSpc>
                <a:spcPct val="70000"/>
              </a:lnSpc>
              <a:buNone/>
            </a:pPr>
            <a:endParaRPr lang="en-US" dirty="0" smtClean="0"/>
          </a:p>
          <a:p>
            <a:pPr lvl="1"/>
            <a:r>
              <a:rPr lang="en-US" dirty="0" smtClean="0"/>
              <a:t>The date or time the data was collected</a:t>
            </a:r>
          </a:p>
          <a:p>
            <a:pPr lvl="1"/>
            <a:r>
              <a:rPr lang="en-US" dirty="0" smtClean="0"/>
              <a:t>The name of the behavior or skill for which you are collecting data</a:t>
            </a:r>
          </a:p>
          <a:p>
            <a:pPr lvl="2"/>
            <a:r>
              <a:rPr lang="en-US" dirty="0" smtClean="0"/>
              <a:t>It can be helpful to split this into two columns: baseline and intervention data</a:t>
            </a:r>
          </a:p>
          <a:p>
            <a:pPr marL="658368" lvl="2" indent="0">
              <a:buNone/>
            </a:pPr>
            <a:endParaRPr lang="en-US" dirty="0" smtClean="0"/>
          </a:p>
          <a:p>
            <a:pPr marL="402336" lvl="1" indent="0" algn="ctr">
              <a:buNone/>
            </a:pPr>
            <a:r>
              <a:rPr lang="en-US" sz="2400" i="1" dirty="0" smtClean="0"/>
              <a:t>When you make a chart of this data, it will compare the changes in behavior or skill over time</a:t>
            </a:r>
          </a:p>
          <a:p>
            <a:pPr lvl="1"/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8300" y="50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how it might look: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1427422"/>
            <a:ext cx="2978782" cy="4846378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5982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0600" y="1447800"/>
            <a:ext cx="6400800" cy="4800600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/>
              <a:t>Data Series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b="1" dirty="0" smtClean="0"/>
              <a:t>group </a:t>
            </a:r>
            <a:r>
              <a:rPr lang="en-US" sz="1800" b="1" dirty="0"/>
              <a:t>of </a:t>
            </a:r>
            <a:r>
              <a:rPr lang="en-US" sz="1800" b="1" dirty="0" smtClean="0"/>
              <a:t>numbers,</a:t>
            </a:r>
            <a:r>
              <a:rPr lang="en-US" sz="1800" dirty="0" smtClean="0"/>
              <a:t> like scores or ratings,</a:t>
            </a:r>
            <a:r>
              <a:rPr lang="en-US" sz="1800" b="1" dirty="0" smtClean="0"/>
              <a:t> </a:t>
            </a:r>
            <a:r>
              <a:rPr lang="en-US" sz="1800" dirty="0"/>
              <a:t>identified by a </a:t>
            </a:r>
            <a:r>
              <a:rPr lang="en-US" sz="1800" b="1" dirty="0" smtClean="0"/>
              <a:t>label </a:t>
            </a:r>
            <a:r>
              <a:rPr lang="en-US" sz="1800" dirty="0" smtClean="0"/>
              <a:t>in a column or row of a worksheet that is plotted on a chart</a:t>
            </a:r>
            <a:endParaRPr lang="en-US" sz="1800" b="1" dirty="0"/>
          </a:p>
          <a:p>
            <a:pPr marL="402336" lvl="1" indent="0" algn="ctr">
              <a:spcBef>
                <a:spcPts val="0"/>
              </a:spcBef>
              <a:buNone/>
            </a:pPr>
            <a:endParaRPr lang="en-US" sz="2000" i="1" dirty="0" smtClean="0"/>
          </a:p>
          <a:p>
            <a:pPr marL="402336" lvl="1" indent="0" algn="ctr">
              <a:buNone/>
            </a:pPr>
            <a:r>
              <a:rPr lang="en-US" sz="2000" i="1" dirty="0" smtClean="0"/>
              <a:t>The numbers in column B are a </a:t>
            </a:r>
            <a:r>
              <a:rPr lang="en-US" sz="2000" b="1" i="1" dirty="0" smtClean="0"/>
              <a:t>group of </a:t>
            </a:r>
          </a:p>
          <a:p>
            <a:pPr marL="402336" lvl="1" indent="0" algn="ctr">
              <a:buNone/>
            </a:pPr>
            <a:r>
              <a:rPr lang="en-US" sz="2000" b="1" i="1" dirty="0"/>
              <a:t>n</a:t>
            </a:r>
            <a:r>
              <a:rPr lang="en-US" sz="2000" b="1" i="1" dirty="0" smtClean="0"/>
              <a:t>umbers </a:t>
            </a:r>
            <a:r>
              <a:rPr lang="en-US" sz="2000" i="1" dirty="0" smtClean="0"/>
              <a:t>identified by the </a:t>
            </a:r>
            <a:r>
              <a:rPr lang="en-US" sz="2000" b="1" i="1" dirty="0" smtClean="0"/>
              <a:t>label</a:t>
            </a:r>
            <a:r>
              <a:rPr lang="en-US" sz="2000" i="1" dirty="0" smtClean="0"/>
              <a:t> “Baseline Behavior”</a:t>
            </a:r>
          </a:p>
          <a:p>
            <a:pPr marL="402336" lvl="1" indent="0" algn="ctr">
              <a:buNone/>
            </a:pPr>
            <a:endParaRPr lang="en-US" sz="2000" i="1" dirty="0"/>
          </a:p>
          <a:p>
            <a:pPr marL="402336" lvl="1" indent="0" algn="ctr">
              <a:buNone/>
            </a:pPr>
            <a:r>
              <a:rPr lang="en-US" sz="2000" i="1" dirty="0" smtClean="0"/>
              <a:t>The numbers in column C are a </a:t>
            </a:r>
            <a:r>
              <a:rPr lang="en-US" sz="2000" b="1" i="1" dirty="0" smtClean="0"/>
              <a:t>group of</a:t>
            </a:r>
          </a:p>
          <a:p>
            <a:pPr marL="402336" lvl="1" indent="0" algn="ctr">
              <a:buNone/>
            </a:pPr>
            <a:r>
              <a:rPr lang="en-US" sz="2000" b="1" i="1" dirty="0"/>
              <a:t>n</a:t>
            </a:r>
            <a:r>
              <a:rPr lang="en-US" sz="2000" b="1" i="1" dirty="0" smtClean="0"/>
              <a:t>umbers </a:t>
            </a:r>
            <a:r>
              <a:rPr lang="en-US" sz="2000" i="1" dirty="0" smtClean="0"/>
              <a:t>identified by the </a:t>
            </a:r>
            <a:r>
              <a:rPr lang="en-US" sz="2000" b="1" i="1" dirty="0" smtClean="0"/>
              <a:t>label </a:t>
            </a:r>
            <a:r>
              <a:rPr lang="en-US" sz="2000" i="1" dirty="0" smtClean="0"/>
              <a:t>“Intervention Behavior”</a:t>
            </a:r>
          </a:p>
          <a:p>
            <a:pPr marL="402336" lvl="1" indent="0" algn="ctr">
              <a:buNone/>
            </a:pPr>
            <a:endParaRPr lang="en-US" sz="2000" i="1" dirty="0"/>
          </a:p>
          <a:p>
            <a:pPr marL="402336" lvl="1" indent="0" algn="ctr">
              <a:buNone/>
            </a:pPr>
            <a:r>
              <a:rPr lang="en-US" sz="2000" dirty="0" smtClean="0"/>
              <a:t>Each of these examples is a </a:t>
            </a:r>
            <a:r>
              <a:rPr lang="en-US" sz="2000" b="1" i="1" dirty="0" smtClean="0"/>
              <a:t>data series</a:t>
            </a:r>
            <a:r>
              <a:rPr lang="en-US" sz="2000" dirty="0" smtClean="0"/>
              <a:t>, </a:t>
            </a:r>
          </a:p>
          <a:p>
            <a:pPr marL="402336" lvl="1" indent="0" algn="ctr">
              <a:buNone/>
            </a:pPr>
            <a:r>
              <a:rPr lang="en-US" sz="2000" dirty="0" smtClean="0"/>
              <a:t>and can be plotted on a chart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402336" lvl="1" indent="0">
              <a:buNone/>
            </a:pPr>
            <a:endParaRPr lang="en-US" sz="2000" i="1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2" y="2668367"/>
            <a:ext cx="2200435" cy="35800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676400" y="358140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29874" y="4914900"/>
            <a:ext cx="1078526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594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0114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Chart</a:t>
            </a:r>
          </a:p>
          <a:p>
            <a:pPr lvl="1"/>
            <a:r>
              <a:rPr lang="en-US" sz="2600" dirty="0" smtClean="0"/>
              <a:t>This is a graphical representation of data</a:t>
            </a:r>
          </a:p>
          <a:p>
            <a:pPr lvl="2"/>
            <a:r>
              <a:rPr lang="en-US" sz="2100" i="1" dirty="0" smtClean="0"/>
              <a:t>Chart</a:t>
            </a:r>
            <a:r>
              <a:rPr lang="en-US" sz="2100" dirty="0" smtClean="0"/>
              <a:t> and </a:t>
            </a:r>
            <a:r>
              <a:rPr lang="en-US" sz="2100" i="1" dirty="0" smtClean="0"/>
              <a:t>Graph</a:t>
            </a:r>
            <a:r>
              <a:rPr lang="en-US" sz="2100" dirty="0" smtClean="0"/>
              <a:t> are used interchangeably</a:t>
            </a:r>
          </a:p>
          <a:p>
            <a:pPr lvl="2"/>
            <a:r>
              <a:rPr lang="en-US" sz="2100" dirty="0" smtClean="0"/>
              <a:t>Charts visually compare data </a:t>
            </a:r>
          </a:p>
          <a:p>
            <a:pPr lvl="2"/>
            <a:r>
              <a:rPr lang="en-US" sz="2100" dirty="0" smtClean="0"/>
              <a:t>You can look for patterns and trends</a:t>
            </a:r>
          </a:p>
          <a:p>
            <a:pPr lvl="3"/>
            <a:r>
              <a:rPr lang="en-US" sz="1900" dirty="0" smtClean="0"/>
              <a:t>The NU Data project primarily uses a </a:t>
            </a:r>
            <a:r>
              <a:rPr lang="en-US" sz="1900" b="1" i="1" dirty="0" smtClean="0"/>
              <a:t>marked scatterplot chart</a:t>
            </a:r>
            <a:endParaRPr lang="en-US" sz="1900" b="1" dirty="0" smtClean="0"/>
          </a:p>
          <a:p>
            <a:r>
              <a:rPr lang="en-US" sz="3000" dirty="0" smtClean="0"/>
              <a:t>Horizontal or X Axis</a:t>
            </a:r>
          </a:p>
          <a:p>
            <a:pPr lvl="1"/>
            <a:r>
              <a:rPr lang="en-US" sz="2100" dirty="0" smtClean="0"/>
              <a:t>This represents the data series categories</a:t>
            </a:r>
          </a:p>
          <a:p>
            <a:pPr lvl="1"/>
            <a:r>
              <a:rPr lang="en-US" sz="2100" dirty="0" smtClean="0"/>
              <a:t>They are plotted by the date you entered</a:t>
            </a:r>
          </a:p>
          <a:p>
            <a:pPr lvl="1"/>
            <a:r>
              <a:rPr lang="en-US" sz="2100" dirty="0" smtClean="0"/>
              <a:t>Dates will appear along this axis</a:t>
            </a:r>
          </a:p>
          <a:p>
            <a:pPr lvl="1"/>
            <a:r>
              <a:rPr lang="en-US" sz="2100" dirty="0" smtClean="0"/>
              <a:t>Each point is the behavior rated</a:t>
            </a:r>
          </a:p>
          <a:p>
            <a:r>
              <a:rPr lang="en-US" sz="3000" dirty="0" smtClean="0"/>
              <a:t>Vertical or Y Axis</a:t>
            </a:r>
          </a:p>
          <a:p>
            <a:pPr lvl="1"/>
            <a:r>
              <a:rPr lang="en-US" sz="2100" dirty="0" smtClean="0"/>
              <a:t>This usually represents the data scale</a:t>
            </a:r>
          </a:p>
          <a:p>
            <a:pPr lvl="2"/>
            <a:r>
              <a:rPr lang="en-US" sz="1700" dirty="0" smtClean="0"/>
              <a:t>Such as a rating of 0, 1, 2, 3, and 4</a:t>
            </a:r>
          </a:p>
          <a:p>
            <a:endParaRPr lang="en-US" i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79" y="2475705"/>
            <a:ext cx="2056145" cy="56314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645400" y="2826506"/>
            <a:ext cx="558800" cy="424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9100" y="59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098" y="810177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marked scatterplot chart: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72" y="2705100"/>
            <a:ext cx="540636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409698" y="3479411"/>
            <a:ext cx="8587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58920" y="5435235"/>
            <a:ext cx="548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horizontal axis </a:t>
            </a:r>
            <a:r>
              <a:rPr lang="en-US" dirty="0" smtClean="0"/>
              <a:t>shows each </a:t>
            </a:r>
            <a:r>
              <a:rPr lang="en-US" b="1" dirty="0" smtClean="0"/>
              <a:t>data series </a:t>
            </a:r>
            <a:r>
              <a:rPr lang="en-US" dirty="0" smtClean="0"/>
              <a:t>over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377808"/>
            <a:ext cx="1087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vertical axis </a:t>
            </a:r>
            <a:r>
              <a:rPr lang="en-US" dirty="0" smtClean="0"/>
              <a:t>shows the scale used to score or rate the behavior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16200000">
            <a:off x="4668719" y="2400300"/>
            <a:ext cx="457201" cy="548640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9816" y="1584488"/>
            <a:ext cx="236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</a:t>
            </a:r>
            <a:r>
              <a:rPr lang="en-US" b="1" dirty="0" smtClean="0"/>
              <a:t>Data Series </a:t>
            </a:r>
            <a:r>
              <a:rPr lang="en-US" dirty="0" smtClean="0"/>
              <a:t>on one chart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68518" y="2101977"/>
            <a:ext cx="152400" cy="1339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68518" y="2101977"/>
            <a:ext cx="2209800" cy="669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5317" y="746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3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49808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Marker</a:t>
            </a:r>
          </a:p>
          <a:p>
            <a:pPr lvl="1"/>
            <a:r>
              <a:rPr lang="en-US" sz="2000" dirty="0" smtClean="0"/>
              <a:t>A chart symbol, such as a dot or square, that represents a single data point or value from the worksheet</a:t>
            </a:r>
            <a:endParaRPr lang="en-US" sz="2000" dirty="0"/>
          </a:p>
          <a:p>
            <a:r>
              <a:rPr lang="en-US" sz="2400" dirty="0" smtClean="0"/>
              <a:t>Legend</a:t>
            </a:r>
          </a:p>
          <a:p>
            <a:pPr lvl="1"/>
            <a:r>
              <a:rPr lang="en-US" sz="2000" dirty="0" smtClean="0"/>
              <a:t>A list that identifies the patterns, symbols, or colors used in a chart</a:t>
            </a:r>
          </a:p>
          <a:p>
            <a:r>
              <a:rPr lang="en-US" sz="2400" dirty="0" smtClean="0"/>
              <a:t>Trendline</a:t>
            </a:r>
          </a:p>
          <a:p>
            <a:pPr lvl="1"/>
            <a:r>
              <a:rPr lang="en-US" sz="2000" dirty="0" smtClean="0"/>
              <a:t>A line that represents the overall pattern of the data</a:t>
            </a:r>
          </a:p>
          <a:p>
            <a:r>
              <a:rPr lang="en-US" sz="2400" dirty="0" smtClean="0"/>
              <a:t>Phase Change Line</a:t>
            </a:r>
          </a:p>
          <a:p>
            <a:pPr lvl="1"/>
            <a:r>
              <a:rPr lang="en-US" sz="2000" dirty="0" smtClean="0"/>
              <a:t>A horizontal line that separates the before intervention, or baseline, and during intervention phases on the chart</a:t>
            </a:r>
          </a:p>
          <a:p>
            <a:pPr marL="402336" lvl="1" indent="0">
              <a:buNone/>
            </a:pPr>
            <a:endParaRPr lang="en-US" sz="2000" i="1" dirty="0" smtClean="0"/>
          </a:p>
          <a:p>
            <a:pPr lvl="1"/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45200" y="673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they are on the chart: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4" y="1834634"/>
            <a:ext cx="801633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638800" y="2523685"/>
            <a:ext cx="723314" cy="397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772400" y="2819400"/>
            <a:ext cx="457200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49622" y="3842266"/>
            <a:ext cx="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81300" y="2083164"/>
            <a:ext cx="190500" cy="277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9200" y="163419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Phase Change Line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55286" y="3472934"/>
            <a:ext cx="120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Trendline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61063" y="2083164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Marker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72400" y="240811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Legend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9200" y="5486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Remember, your charts should include </a:t>
            </a:r>
            <a:r>
              <a:rPr lang="en-US" b="1" i="1" dirty="0" smtClean="0"/>
              <a:t>titles</a:t>
            </a:r>
            <a:r>
              <a:rPr lang="en-US" i="1" dirty="0" smtClean="0"/>
              <a:t> and </a:t>
            </a:r>
            <a:r>
              <a:rPr lang="en-US" b="1" i="1" dirty="0" smtClean="0"/>
              <a:t>labeled axes</a:t>
            </a:r>
            <a:r>
              <a:rPr lang="en-US" i="1" dirty="0" smtClean="0"/>
              <a:t>.  </a:t>
            </a:r>
          </a:p>
          <a:p>
            <a:pPr algn="ctr"/>
            <a:r>
              <a:rPr lang="en-US" i="1" dirty="0" smtClean="0"/>
              <a:t>Also, please only use </a:t>
            </a:r>
            <a:r>
              <a:rPr lang="en-US" b="1" i="1" dirty="0" smtClean="0"/>
              <a:t>student initials </a:t>
            </a:r>
            <a:r>
              <a:rPr lang="en-US" i="1" dirty="0" smtClean="0"/>
              <a:t>throughout your </a:t>
            </a:r>
            <a:r>
              <a:rPr lang="en-US" i="1" smtClean="0"/>
              <a:t>workbook </a:t>
            </a:r>
          </a:p>
          <a:p>
            <a:pPr algn="ctr"/>
            <a:r>
              <a:rPr lang="en-US" i="1" smtClean="0"/>
              <a:t>for </a:t>
            </a:r>
            <a:r>
              <a:rPr lang="en-US" i="1" dirty="0" smtClean="0"/>
              <a:t>any materials for the NU Data project</a:t>
            </a:r>
            <a:endParaRPr lang="en-US" i="1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2114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33075"/>
            <a:ext cx="7772400" cy="47191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Remember to:</a:t>
            </a:r>
          </a:p>
          <a:p>
            <a:pPr lvl="0"/>
            <a:r>
              <a:rPr lang="en-US" dirty="0"/>
              <a:t>Label columns prior to entering data</a:t>
            </a:r>
          </a:p>
          <a:p>
            <a:pPr lvl="0"/>
            <a:r>
              <a:rPr lang="en-US" dirty="0"/>
              <a:t>Use the </a:t>
            </a:r>
            <a:r>
              <a:rPr lang="en-US" i="1" dirty="0"/>
              <a:t>tab </a:t>
            </a:r>
            <a:r>
              <a:rPr lang="en-US" dirty="0"/>
              <a:t>and </a:t>
            </a:r>
            <a:r>
              <a:rPr lang="en-US" i="1" dirty="0"/>
              <a:t>enter </a:t>
            </a:r>
            <a:r>
              <a:rPr lang="en-US" dirty="0"/>
              <a:t>keys to speed up entering data</a:t>
            </a:r>
          </a:p>
          <a:p>
            <a:pPr lvl="0"/>
            <a:r>
              <a:rPr lang="en-US" dirty="0"/>
              <a:t>Click and drag the mouse button to highlight cells</a:t>
            </a:r>
          </a:p>
          <a:p>
            <a:pPr lvl="0"/>
            <a:r>
              <a:rPr lang="en-US" dirty="0"/>
              <a:t>After cells are highlighted click the </a:t>
            </a:r>
            <a:r>
              <a:rPr lang="en-US" i="1" dirty="0"/>
              <a:t>charts</a:t>
            </a:r>
            <a:r>
              <a:rPr lang="en-US" dirty="0"/>
              <a:t> button from the menu bar</a:t>
            </a:r>
          </a:p>
          <a:p>
            <a:pPr lvl="0"/>
            <a:r>
              <a:rPr lang="en-US" dirty="0"/>
              <a:t>Insert a </a:t>
            </a:r>
            <a:r>
              <a:rPr lang="en-US" dirty="0" smtClean="0"/>
              <a:t>marked line Scatter </a:t>
            </a:r>
            <a:r>
              <a:rPr lang="en-US" dirty="0"/>
              <a:t>graph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dirty="0"/>
              <a:t>Once you have inserted a graph, try to change </a:t>
            </a:r>
            <a:r>
              <a:rPr lang="en-US" dirty="0" smtClean="0"/>
              <a:t>the </a:t>
            </a:r>
            <a:r>
              <a:rPr lang="en-US" dirty="0"/>
              <a:t>formatting to make it more readable and user friendly by editing the axes and adding </a:t>
            </a:r>
            <a:r>
              <a:rPr lang="en-US" dirty="0" smtClean="0"/>
              <a:t>axis </a:t>
            </a:r>
            <a:r>
              <a:rPr lang="en-US" dirty="0"/>
              <a:t>titles.  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3200" y="59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7406" b="-27406"/>
          <a:stretch>
            <a:fillRect/>
          </a:stretch>
        </p:blipFill>
        <p:spPr>
          <a:xfrm>
            <a:off x="685800" y="1206500"/>
            <a:ext cx="7772400" cy="3886200"/>
          </a:xfrm>
        </p:spPr>
      </p:pic>
    </p:spTree>
    <p:extLst>
      <p:ext uri="{BB962C8B-B14F-4D97-AF65-F5344CB8AC3E}">
        <p14:creationId xmlns:p14="http://schemas.microsoft.com/office/powerpoint/2010/main" val="20900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Data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follow along with me as I show you how to enter data from the Teacher Participation Report into Excel. </a:t>
            </a:r>
          </a:p>
          <a:p>
            <a:r>
              <a:rPr lang="en-US" dirty="0" smtClean="0"/>
              <a:t>Please </a:t>
            </a:r>
            <a:r>
              <a:rPr lang="en-US" u="sng" dirty="0" smtClean="0"/>
              <a:t>use your own data</a:t>
            </a:r>
            <a:r>
              <a:rPr lang="en-US" dirty="0" smtClean="0"/>
              <a:t> that you have collected and follow the same steps that I am doing with the Ms. Jones example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65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Jones (case example)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0" r="-6940"/>
          <a:stretch/>
        </p:blipFill>
        <p:spPr bwMode="auto">
          <a:xfrm>
            <a:off x="685800" y="1320800"/>
            <a:ext cx="7772400" cy="4470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37300" y="55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Jones (case example 1)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74" b="-14474"/>
          <a:stretch>
            <a:fillRect/>
          </a:stretch>
        </p:blipFill>
        <p:spPr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33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Jones Graph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68170" y="1450773"/>
            <a:ext cx="5407660" cy="2171700"/>
            <a:chOff x="0" y="0"/>
            <a:chExt cx="5407660" cy="2171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041"/>
            <a:stretch/>
          </p:blipFill>
          <p:spPr bwMode="auto">
            <a:xfrm>
              <a:off x="2756535" y="0"/>
              <a:ext cx="2651125" cy="2171700"/>
            </a:xfrm>
            <a:prstGeom prst="rect">
              <a:avLst/>
            </a:prstGeom>
            <a:ln>
              <a:solidFill>
                <a:srgbClr val="00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0" y="0"/>
              <a:ext cx="2489200" cy="2160270"/>
              <a:chOff x="0" y="0"/>
              <a:chExt cx="2489200" cy="216027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91"/>
              <a:stretch/>
            </p:blipFill>
            <p:spPr bwMode="auto">
              <a:xfrm>
                <a:off x="0" y="0"/>
                <a:ext cx="2489200" cy="216027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>
                <a:off x="889000" y="622300"/>
                <a:ext cx="1028700" cy="1371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70" y="3797876"/>
            <a:ext cx="6511463" cy="235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4301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4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Jones Graph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95" y="1673543"/>
            <a:ext cx="4358005" cy="243875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258588" cy="295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Format of your graph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6731" y="4283363"/>
            <a:ext cx="7430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the </a:t>
            </a:r>
            <a:r>
              <a:rPr lang="en-US" b="1" i="1" dirty="0" smtClean="0"/>
              <a:t>INITIALS </a:t>
            </a:r>
            <a:r>
              <a:rPr lang="en-US" dirty="0" smtClean="0"/>
              <a:t>of the student you are monitoring </a:t>
            </a:r>
            <a:r>
              <a:rPr lang="en-US" b="1" i="1" dirty="0" smtClean="0"/>
              <a:t>AND </a:t>
            </a:r>
            <a:r>
              <a:rPr lang="en-US" dirty="0" smtClean="0"/>
              <a:t> the target behavior of the graph.</a:t>
            </a:r>
          </a:p>
          <a:p>
            <a:endParaRPr lang="en-US" dirty="0"/>
          </a:p>
          <a:p>
            <a:r>
              <a:rPr lang="en-US" dirty="0" smtClean="0"/>
              <a:t>For example Cal Smith’s On-Task behavior would be “CS On-Task</a:t>
            </a:r>
          </a:p>
          <a:p>
            <a:endParaRPr lang="en-US" dirty="0"/>
          </a:p>
          <a:p>
            <a:r>
              <a:rPr lang="en-US" dirty="0" smtClean="0"/>
              <a:t>Also label the horizontal axis “dates” and the vertical axis “Daily TPR…”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1" y="1816100"/>
            <a:ext cx="3550169" cy="162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856731" y="2298700"/>
            <a:ext cx="425969" cy="4826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15" y="1816100"/>
            <a:ext cx="3470685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2469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change the ‘dates’ alignment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1" y="1199839"/>
            <a:ext cx="4042392" cy="3791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05" y="1199840"/>
            <a:ext cx="3565429" cy="3791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180" y="5078968"/>
            <a:ext cx="7993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Right click on the horizontal axis and select ‘format axis’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Then click on the ‘Alignment’ option in the left column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At ‘Custom Angle’ enter the number ‘30’ and hit Enter 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590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know Your Graph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53" y="2470284"/>
            <a:ext cx="4578493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3700" y="1752600"/>
            <a:ext cx="61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4029" y="3492500"/>
            <a:ext cx="142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Axis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21911" y="5233162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Horizontal Axis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61246" y="34925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Series Label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54843" y="1753632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point ‘marker’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>
            <a:off x="3211383" y="2122964"/>
            <a:ext cx="90617" cy="12425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154843" y="3677166"/>
            <a:ext cx="2581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2050" idx="2"/>
          </p:cNvCxnSpPr>
          <p:nvPr/>
        </p:nvCxnSpPr>
        <p:spPr bwMode="auto">
          <a:xfrm flipH="1" flipV="1">
            <a:off x="4267922" y="5041900"/>
            <a:ext cx="304078" cy="1840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4838700" y="2121932"/>
            <a:ext cx="749300" cy="4688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6629400" y="3677166"/>
            <a:ext cx="2318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26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Creating Graphs within Same Data Set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5883" r="59569" b="55140"/>
          <a:stretch/>
        </p:blipFill>
        <p:spPr>
          <a:xfrm>
            <a:off x="1387369" y="1143000"/>
            <a:ext cx="6369262" cy="4038579"/>
          </a:xfrm>
        </p:spPr>
      </p:pic>
      <p:sp>
        <p:nvSpPr>
          <p:cNvPr id="8" name="Rectangle 7"/>
          <p:cNvSpPr/>
          <p:nvPr/>
        </p:nvSpPr>
        <p:spPr>
          <a:xfrm>
            <a:off x="596899" y="5197714"/>
            <a:ext cx="7861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Highlight Date </a:t>
            </a:r>
            <a:r>
              <a:rPr lang="en-US" sz="1600" dirty="0" smtClean="0"/>
              <a:t>column </a:t>
            </a:r>
            <a:r>
              <a:rPr lang="en-US" sz="1600" dirty="0" smtClean="0">
                <a:latin typeface="Wingdings"/>
              </a:rPr>
              <a:t>è</a:t>
            </a:r>
            <a:r>
              <a:rPr lang="en-US" sz="1600" dirty="0" smtClean="0"/>
              <a:t> </a:t>
            </a:r>
            <a:r>
              <a:rPr lang="en-US" sz="1600" dirty="0"/>
              <a:t>press and hold ⌘</a:t>
            </a:r>
            <a:r>
              <a:rPr lang="en-US" sz="1600" dirty="0">
                <a:latin typeface="Wingdings"/>
              </a:rPr>
              <a:t>è</a:t>
            </a:r>
            <a:r>
              <a:rPr lang="en-US" sz="1600" dirty="0"/>
              <a:t> Highlight Work Completion </a:t>
            </a:r>
            <a:r>
              <a:rPr lang="en-US" sz="1600" dirty="0" smtClean="0"/>
              <a:t>column, or</a:t>
            </a:r>
          </a:p>
          <a:p>
            <a:r>
              <a:rPr lang="en-US" sz="1600" dirty="0" smtClean="0"/>
              <a:t>Highlight Date column </a:t>
            </a:r>
            <a:r>
              <a:rPr lang="en-US" sz="1600" dirty="0" smtClean="0">
                <a:latin typeface="Wingdings"/>
              </a:rPr>
              <a:t>è</a:t>
            </a:r>
            <a:r>
              <a:rPr lang="en-US" sz="1600" dirty="0" smtClean="0">
                <a:latin typeface="+mj-lt"/>
              </a:rPr>
              <a:t> press and hold Ctrl </a:t>
            </a:r>
            <a:r>
              <a:rPr lang="en-US" sz="1600" dirty="0" smtClean="0">
                <a:latin typeface="Wingdings"/>
              </a:rPr>
              <a:t>è</a:t>
            </a:r>
            <a:r>
              <a:rPr lang="en-US" sz="1600" dirty="0" smtClean="0">
                <a:latin typeface="+mj-lt"/>
              </a:rPr>
              <a:t> Highlight Work Completion column</a:t>
            </a:r>
            <a:endParaRPr lang="en-US" sz="1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2" y="1295400"/>
            <a:ext cx="7245067" cy="435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1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Graphing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graph information? It helps us…</a:t>
            </a:r>
          </a:p>
          <a:p>
            <a:pPr lvl="1"/>
            <a:r>
              <a:rPr lang="en-US" dirty="0" smtClean="0"/>
              <a:t>Make data easier to understand</a:t>
            </a:r>
          </a:p>
          <a:p>
            <a:pPr lvl="1"/>
            <a:r>
              <a:rPr lang="en-US" dirty="0" smtClean="0"/>
              <a:t>See trends and patterns</a:t>
            </a:r>
          </a:p>
          <a:p>
            <a:pPr lvl="1"/>
            <a:r>
              <a:rPr lang="en-US" dirty="0" smtClean="0"/>
              <a:t>Know if an intervention is effective</a:t>
            </a:r>
          </a:p>
          <a:p>
            <a:pPr lvl="1"/>
            <a:r>
              <a:rPr lang="en-US" dirty="0" smtClean="0"/>
              <a:t>Talk about data in the same terms</a:t>
            </a:r>
          </a:p>
          <a:p>
            <a:pPr lvl="1"/>
            <a:r>
              <a:rPr lang="en-US" dirty="0" smtClean="0"/>
              <a:t>Examine data over time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6900" y="558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</a:t>
            </a:r>
            <a:r>
              <a:rPr lang="en-US" dirty="0" err="1" smtClean="0"/>
              <a:t>Trendline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1" y="1285501"/>
            <a:ext cx="3149600" cy="36272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5543" y="5429766"/>
            <a:ext cx="783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click on the data series -&gt; Highlight “Add </a:t>
            </a:r>
            <a:r>
              <a:rPr lang="en-US" dirty="0" err="1" smtClean="0"/>
              <a:t>Trendline</a:t>
            </a:r>
            <a:r>
              <a:rPr lang="en-US" dirty="0" smtClean="0"/>
              <a:t>” -&gt; Select “Linear”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3" y="1600502"/>
            <a:ext cx="4019229" cy="257779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87901" y="50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Result…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270000"/>
            <a:ext cx="7292975" cy="438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8245" y="5698046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Notice the Initials? Remember: No Student names on data files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</a:t>
            </a:r>
            <a:r>
              <a:rPr lang="en-US" dirty="0" smtClean="0"/>
              <a:t>student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Line and Bar Graphs</a:t>
            </a:r>
          </a:p>
          <a:p>
            <a:pPr lvl="1"/>
            <a:r>
              <a:rPr lang="en-US" dirty="0" smtClean="0"/>
              <a:t>Easy to read</a:t>
            </a:r>
          </a:p>
          <a:p>
            <a:pPr lvl="1"/>
            <a:r>
              <a:rPr lang="en-US" dirty="0" smtClean="0"/>
              <a:t>Most used in the field</a:t>
            </a:r>
          </a:p>
          <a:p>
            <a:pPr lvl="1"/>
            <a:r>
              <a:rPr lang="en-US" dirty="0" smtClean="0"/>
              <a:t>Sensitive to change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5" y="4010343"/>
            <a:ext cx="3475355" cy="21158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43" y="3990460"/>
            <a:ext cx="3415653" cy="215558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56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&amp; the NU Data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6040"/>
            <a:ext cx="7772400" cy="3886200"/>
          </a:xfrm>
        </p:spPr>
        <p:txBody>
          <a:bodyPr/>
          <a:lstStyle/>
          <a:p>
            <a:r>
              <a:rPr lang="en-US" dirty="0" smtClean="0"/>
              <a:t>Why not use other graphs (</a:t>
            </a:r>
            <a:r>
              <a:rPr lang="en-US" i="1" dirty="0" smtClean="0"/>
              <a:t>I love pie!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 graphs not totally ruled out</a:t>
            </a:r>
          </a:p>
          <a:p>
            <a:pPr lvl="1"/>
            <a:r>
              <a:rPr lang="en-US" dirty="0" smtClean="0"/>
              <a:t>Line and bar graphs are the most practical for the type of data we collect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pieversuscak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96" y="3238500"/>
            <a:ext cx="3843322" cy="2882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34982" y="6145413"/>
            <a:ext cx="3274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Adapted from </a:t>
            </a:r>
            <a:r>
              <a:rPr lang="en-US" sz="800" dirty="0" err="1" smtClean="0"/>
              <a:t>hyperboleandahalf.com</a:t>
            </a:r>
            <a:endParaRPr lang="en-US" sz="8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Tutorial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lesson</a:t>
            </a:r>
          </a:p>
          <a:p>
            <a:pPr lvl="1"/>
            <a:r>
              <a:rPr lang="en-US" dirty="0"/>
              <a:t>Excel overview</a:t>
            </a:r>
          </a:p>
          <a:p>
            <a:pPr lvl="1"/>
            <a:r>
              <a:rPr lang="en-US" dirty="0" smtClean="0"/>
              <a:t>Workbook (spreadsheet) overview</a:t>
            </a:r>
          </a:p>
          <a:p>
            <a:pPr lvl="1"/>
            <a:r>
              <a:rPr lang="en-US" dirty="0" smtClean="0"/>
              <a:t>Scatter “Line” graphs</a:t>
            </a:r>
          </a:p>
          <a:p>
            <a:pPr lvl="1"/>
            <a:r>
              <a:rPr lang="en-US" dirty="0" smtClean="0"/>
              <a:t>Guided practice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Workbook</a:t>
            </a:r>
          </a:p>
          <a:p>
            <a:pPr lvl="1"/>
            <a:r>
              <a:rPr lang="en-US" i="1" dirty="0" smtClean="0"/>
              <a:t>An Excel File containing worksheets</a:t>
            </a:r>
          </a:p>
          <a:p>
            <a:pPr lvl="1"/>
            <a:r>
              <a:rPr lang="en-US" i="1" dirty="0" smtClean="0"/>
              <a:t>A new workbook will have three worksheets in it when you begin</a:t>
            </a:r>
          </a:p>
          <a:p>
            <a:r>
              <a:rPr lang="en-US" dirty="0" smtClean="0"/>
              <a:t>Worksheet or Spreadsheet</a:t>
            </a:r>
          </a:p>
          <a:p>
            <a:pPr lvl="1"/>
            <a:r>
              <a:rPr lang="en-US" i="1" dirty="0" smtClean="0"/>
              <a:t>A single tab in your workbook</a:t>
            </a:r>
          </a:p>
          <a:p>
            <a:pPr lvl="1"/>
            <a:r>
              <a:rPr lang="en-US" i="1" dirty="0" smtClean="0"/>
              <a:t>It is arranged in rows and columns and can store many kinds of data</a:t>
            </a:r>
          </a:p>
          <a:p>
            <a:pPr lvl="1"/>
            <a:r>
              <a:rPr lang="en-US" i="1" dirty="0" smtClean="0"/>
              <a:t>Can be called worksheet or spreadsheet—these mean the same thing!</a:t>
            </a:r>
          </a:p>
          <a:p>
            <a:r>
              <a:rPr lang="en-US" dirty="0" smtClean="0"/>
              <a:t>Sheet Tab</a:t>
            </a:r>
          </a:p>
          <a:p>
            <a:pPr lvl="1"/>
            <a:r>
              <a:rPr lang="en-US" i="1" dirty="0" smtClean="0"/>
              <a:t>Appears at the bottom of the workbook window</a:t>
            </a:r>
          </a:p>
          <a:p>
            <a:pPr lvl="1"/>
            <a:r>
              <a:rPr lang="en-US" i="1" dirty="0" smtClean="0"/>
              <a:t>Separates each individual worksheet</a:t>
            </a:r>
          </a:p>
          <a:p>
            <a:pPr lvl="1"/>
            <a:r>
              <a:rPr lang="en-US" i="1" dirty="0" smtClean="0"/>
              <a:t>Can be named anything you like but begins as sheet 1, sheet 2 and sheet 3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04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This is an Excel Workbook file: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62291"/>
            <a:ext cx="7586133" cy="487680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1992923" y="5265127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793067" y="2438400"/>
            <a:ext cx="533400" cy="3581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76200" y="3276600"/>
            <a:ext cx="1228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area </a:t>
            </a:r>
          </a:p>
          <a:p>
            <a:r>
              <a:rPr lang="en-US" sz="1600" dirty="0" smtClean="0"/>
              <a:t>is a single </a:t>
            </a:r>
            <a:r>
              <a:rPr lang="en-US" sz="1600" b="1" dirty="0" smtClean="0"/>
              <a:t>worksheet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0" y="495734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Sheet tab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Row</a:t>
            </a:r>
          </a:p>
          <a:p>
            <a:pPr lvl="1"/>
            <a:r>
              <a:rPr lang="en-US" i="1" dirty="0"/>
              <a:t>Appears horizontally in a worksheet</a:t>
            </a:r>
          </a:p>
          <a:p>
            <a:pPr lvl="1"/>
            <a:r>
              <a:rPr lang="en-US" i="1" dirty="0"/>
              <a:t>Identified by numbers on the left side of the worksheet window</a:t>
            </a:r>
          </a:p>
          <a:p>
            <a:r>
              <a:rPr lang="en-US" dirty="0"/>
              <a:t>Column</a:t>
            </a:r>
          </a:p>
          <a:p>
            <a:pPr lvl="1"/>
            <a:r>
              <a:rPr lang="en-US" i="1" dirty="0"/>
              <a:t>Appears vertically in a worksheet</a:t>
            </a:r>
          </a:p>
          <a:p>
            <a:pPr lvl="1"/>
            <a:r>
              <a:rPr lang="en-US" i="1" dirty="0"/>
              <a:t>Identified by letters at the top of the worksheet window</a:t>
            </a:r>
          </a:p>
          <a:p>
            <a:r>
              <a:rPr lang="en-US" dirty="0"/>
              <a:t>Cell</a:t>
            </a:r>
          </a:p>
          <a:p>
            <a:pPr lvl="1"/>
            <a:r>
              <a:rPr lang="en-US" i="1" dirty="0"/>
              <a:t>Where one column meets one row</a:t>
            </a:r>
          </a:p>
          <a:p>
            <a:pPr lvl="1"/>
            <a:r>
              <a:rPr lang="en-US" i="1" dirty="0"/>
              <a:t>Identified by letter (the column) and number (the row)</a:t>
            </a:r>
          </a:p>
          <a:p>
            <a:pPr lvl="1"/>
            <a:r>
              <a:rPr lang="en-US" i="1" dirty="0"/>
              <a:t>Example: Cell A1 is the box where column A and row 1 meet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31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NL_PPT_6">
  <a:themeElements>
    <a:clrScheme name="Blank Presentation 1">
      <a:dk1>
        <a:srgbClr val="000000"/>
      </a:dk1>
      <a:lt1>
        <a:srgbClr val="FFFFFF"/>
      </a:lt1>
      <a:dk2>
        <a:srgbClr val="E51837"/>
      </a:dk2>
      <a:lt2>
        <a:srgbClr val="969696"/>
      </a:lt2>
      <a:accent1>
        <a:srgbClr val="FBDF53"/>
      </a:accent1>
      <a:accent2>
        <a:srgbClr val="FF8000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7300"/>
      </a:accent6>
      <a:hlink>
        <a:srgbClr val="0000FF"/>
      </a:hlink>
      <a:folHlink>
        <a:srgbClr val="4C4C4C"/>
      </a:folHlink>
    </a:clrScheme>
    <a:fontScheme name="Blank Presentation">
      <a:majorFont>
        <a:latin typeface="Minion Pro"/>
        <a:ea typeface="ＭＳ Ｐゴシック"/>
        <a:cs typeface="ＭＳ Ｐゴシック"/>
      </a:majorFont>
      <a:minorFont>
        <a:latin typeface="Minion Pro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E51837"/>
        </a:dk2>
        <a:lt2>
          <a:srgbClr val="969696"/>
        </a:lt2>
        <a:accent1>
          <a:srgbClr val="FBDF53"/>
        </a:accent1>
        <a:accent2>
          <a:srgbClr val="FF8000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7300"/>
        </a:accent6>
        <a:hlink>
          <a:srgbClr val="0000FF"/>
        </a:hlink>
        <a:folHlink>
          <a:srgbClr val="4C4C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UNL_PPT_6.thmx</Template>
  <TotalTime>8098</TotalTime>
  <Words>1123</Words>
  <Application>Microsoft Office PowerPoint</Application>
  <PresentationFormat>On-screen Show (4:3)</PresentationFormat>
  <Paragraphs>166</Paragraphs>
  <Slides>31</Slides>
  <Notes>1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UNL_PPT_6</vt:lpstr>
      <vt:lpstr>NU Data Excel Orientation Graphing of Screening Data and  Basic Graphing Functions</vt:lpstr>
      <vt:lpstr>Introduction</vt:lpstr>
      <vt:lpstr>Graphing Data</vt:lpstr>
      <vt:lpstr>Graphing student data</vt:lpstr>
      <vt:lpstr>Graphing &amp; the NU Data Project</vt:lpstr>
      <vt:lpstr>Excel Tutorial </vt:lpstr>
      <vt:lpstr>Vocabulary </vt:lpstr>
      <vt:lpstr>  This is an Excel Workbook file:</vt:lpstr>
      <vt:lpstr>Vocabulary</vt:lpstr>
      <vt:lpstr>These are rows, columns, and cells:</vt:lpstr>
      <vt:lpstr>Open and Save a New Workbook</vt:lpstr>
      <vt:lpstr>Entering Progress Monitoring  Data Into Your Spreadsheet</vt:lpstr>
      <vt:lpstr>This is how it might look:</vt:lpstr>
      <vt:lpstr>Additional Vocabulary</vt:lpstr>
      <vt:lpstr>Additional Vocabulary</vt:lpstr>
      <vt:lpstr>This is a marked scatterplot chart:</vt:lpstr>
      <vt:lpstr>Additional Vocabulary</vt:lpstr>
      <vt:lpstr>Here they are on the chart:</vt:lpstr>
      <vt:lpstr>Things to Remember</vt:lpstr>
      <vt:lpstr>Entering Data </vt:lpstr>
      <vt:lpstr>Ms. Jones (case example)</vt:lpstr>
      <vt:lpstr>Ms. Jones (case example 1)</vt:lpstr>
      <vt:lpstr>Ms. Jones Graph</vt:lpstr>
      <vt:lpstr>Ms. Jones Graph</vt:lpstr>
      <vt:lpstr>Changing the Format of your graph</vt:lpstr>
      <vt:lpstr>How to change the ‘dates’ alignment</vt:lpstr>
      <vt:lpstr>Getting to know Your Graph</vt:lpstr>
      <vt:lpstr>Creating Graphs within Same Data Set</vt:lpstr>
      <vt:lpstr>The Result</vt:lpstr>
      <vt:lpstr>Adding a Trendline</vt:lpstr>
      <vt:lpstr>The Final Result…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 Data Excel Training Seminar 1: Basic Graphing Functions</dc:title>
  <dc:creator>Jon Sikorski</dc:creator>
  <cp:lastModifiedBy>Erika</cp:lastModifiedBy>
  <cp:revision>41</cp:revision>
  <cp:lastPrinted>2012-10-11T14:54:40Z</cp:lastPrinted>
  <dcterms:created xsi:type="dcterms:W3CDTF">2011-10-02T21:52:25Z</dcterms:created>
  <dcterms:modified xsi:type="dcterms:W3CDTF">2014-07-31T18:05:33Z</dcterms:modified>
</cp:coreProperties>
</file>