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1"/>
  </p:sldMasterIdLst>
  <p:notesMasterIdLst>
    <p:notesMasterId r:id="rId25"/>
  </p:notesMasterIdLst>
  <p:handoutMasterIdLst>
    <p:handoutMasterId r:id="rId26"/>
  </p:handoutMasterIdLst>
  <p:sldIdLst>
    <p:sldId id="256" r:id="rId2"/>
    <p:sldId id="276" r:id="rId3"/>
    <p:sldId id="257" r:id="rId4"/>
    <p:sldId id="278" r:id="rId5"/>
    <p:sldId id="258" r:id="rId6"/>
    <p:sldId id="259" r:id="rId7"/>
    <p:sldId id="260" r:id="rId8"/>
    <p:sldId id="261" r:id="rId9"/>
    <p:sldId id="262" r:id="rId10"/>
    <p:sldId id="263" r:id="rId11"/>
    <p:sldId id="264" r:id="rId12"/>
    <p:sldId id="266" r:id="rId13"/>
    <p:sldId id="265" r:id="rId14"/>
    <p:sldId id="267" r:id="rId15"/>
    <p:sldId id="268" r:id="rId16"/>
    <p:sldId id="269" r:id="rId17"/>
    <p:sldId id="270" r:id="rId18"/>
    <p:sldId id="271" r:id="rId19"/>
    <p:sldId id="274" r:id="rId20"/>
    <p:sldId id="272" r:id="rId21"/>
    <p:sldId id="273" r:id="rId22"/>
    <p:sldId id="275" r:id="rId23"/>
    <p:sldId id="277"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21" autoAdjust="0"/>
    <p:restoredTop sz="99797" autoAdjust="0"/>
  </p:normalViewPr>
  <p:slideViewPr>
    <p:cSldViewPr snapToGrid="0" snapToObjects="1">
      <p:cViewPr varScale="1">
        <p:scale>
          <a:sx n="89" d="100"/>
          <a:sy n="89" d="100"/>
        </p:scale>
        <p:origin x="-14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user:Desktop:BETHS%20PIT%20GRANT:ALICE:Alice%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Alice Weeks 1 &amp;</a:t>
            </a:r>
            <a:r>
              <a:rPr lang="en-US" baseline="0"/>
              <a:t> 2</a:t>
            </a:r>
          </a:p>
        </c:rich>
      </c:tx>
      <c:layout/>
      <c:overlay val="0"/>
    </c:title>
    <c:autoTitleDeleted val="0"/>
    <c:plotArea>
      <c:layout/>
      <c:lineChart>
        <c:grouping val="standard"/>
        <c:varyColors val="0"/>
        <c:dLbls>
          <c:showLegendKey val="0"/>
          <c:showVal val="0"/>
          <c:showCatName val="0"/>
          <c:showSerName val="0"/>
          <c:showPercent val="0"/>
          <c:showBubbleSize val="0"/>
        </c:dLbls>
        <c:marker val="1"/>
        <c:smooth val="0"/>
        <c:axId val="2110729528"/>
        <c:axId val="2110732728"/>
      </c:lineChart>
      <c:catAx>
        <c:axId val="2110729528"/>
        <c:scaling>
          <c:orientation val="minMax"/>
        </c:scaling>
        <c:delete val="0"/>
        <c:axPos val="b"/>
        <c:numFmt formatCode="d\-mmm" sourceLinked="1"/>
        <c:majorTickMark val="out"/>
        <c:minorTickMark val="none"/>
        <c:tickLblPos val="nextTo"/>
        <c:crossAx val="2110732728"/>
        <c:crosses val="autoZero"/>
        <c:auto val="1"/>
        <c:lblAlgn val="ctr"/>
        <c:lblOffset val="100"/>
        <c:noMultiLvlLbl val="0"/>
      </c:catAx>
      <c:valAx>
        <c:axId val="2110732728"/>
        <c:scaling>
          <c:orientation val="minMax"/>
        </c:scaling>
        <c:delete val="0"/>
        <c:axPos val="l"/>
        <c:majorGridlines/>
        <c:title>
          <c:tx>
            <c:rich>
              <a:bodyPr rot="-5400000" vert="horz"/>
              <a:lstStyle/>
              <a:p>
                <a:pPr>
                  <a:defRPr/>
                </a:pPr>
                <a:r>
                  <a:rPr lang="en-US"/>
                  <a:t># Misbehaviors</a:t>
                </a:r>
              </a:p>
            </c:rich>
          </c:tx>
          <c:layout/>
          <c:overlay val="0"/>
        </c:title>
        <c:numFmt formatCode="General" sourceLinked="1"/>
        <c:majorTickMark val="out"/>
        <c:minorTickMark val="none"/>
        <c:tickLblPos val="nextTo"/>
        <c:crossAx val="2110729528"/>
        <c:crosses val="autoZero"/>
        <c:crossBetween val="between"/>
      </c:valAx>
      <c:dTable>
        <c:showHorzBorder val="1"/>
        <c:showVertBorder val="1"/>
        <c:showOutline val="1"/>
        <c:showKeys val="0"/>
      </c:dTable>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621A1-7AEB-AD42-B3B6-91EC17BA07A3}" type="datetimeFigureOut">
              <a:rPr lang="en-US" smtClean="0"/>
              <a:t>9/17/12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BCCC675-DA25-904F-88D7-9A6E223B341C}" type="slidenum">
              <a:rPr lang="en-US" smtClean="0"/>
              <a:t>‹#›</a:t>
            </a:fld>
            <a:endParaRPr lang="en-US"/>
          </a:p>
        </p:txBody>
      </p:sp>
    </p:spTree>
    <p:extLst>
      <p:ext uri="{BB962C8B-B14F-4D97-AF65-F5344CB8AC3E}">
        <p14:creationId xmlns:p14="http://schemas.microsoft.com/office/powerpoint/2010/main" val="30570139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C05334-4BEF-A142-89FE-DD1CB275618F}" type="datetimeFigureOut">
              <a:rPr lang="en-US" smtClean="0"/>
              <a:t>9/17/12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A33CD0-1F33-2C49-8219-E3946A7F90C0}" type="slidenum">
              <a:rPr lang="en-US" smtClean="0"/>
              <a:t>‹#›</a:t>
            </a:fld>
            <a:endParaRPr lang="en-US"/>
          </a:p>
        </p:txBody>
      </p:sp>
    </p:spTree>
    <p:extLst>
      <p:ext uri="{BB962C8B-B14F-4D97-AF65-F5344CB8AC3E}">
        <p14:creationId xmlns:p14="http://schemas.microsoft.com/office/powerpoint/2010/main" val="178505762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9/17/12</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t>9/17/12</a:t>
            </a:fld>
            <a:endParaRPr lang="en-US" sz="120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t>‹#›</a:t>
            </a:fld>
            <a:endParaRPr kumimoji="0" lang="en-US" sz="120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6.xml"/><Relationship Id="rId2" Type="http://schemas.openxmlformats.org/officeDocument/2006/relationships/chart" Target="../charts/char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8.png"/><Relationship Id="rId3"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1257" y="1532922"/>
            <a:ext cx="7772400" cy="2496471"/>
          </a:xfrm>
        </p:spPr>
        <p:txBody>
          <a:bodyPr>
            <a:normAutofit/>
          </a:bodyPr>
          <a:lstStyle/>
          <a:p>
            <a:r>
              <a:rPr lang="en-US" b="1" i="1" dirty="0"/>
              <a:t>Using </a:t>
            </a:r>
            <a:r>
              <a:rPr lang="en-US" b="1" i="1" dirty="0" smtClean="0"/>
              <a:t>Data </a:t>
            </a:r>
            <a:r>
              <a:rPr lang="en-US" b="1" i="1" dirty="0"/>
              <a:t>to </a:t>
            </a:r>
            <a:r>
              <a:rPr lang="en-US" b="1" i="1" dirty="0" smtClean="0"/>
              <a:t>Support School Success for Students with Behavior Problems</a:t>
            </a:r>
            <a:endParaRPr lang="en-US" dirty="0"/>
          </a:p>
        </p:txBody>
      </p:sp>
      <p:sp>
        <p:nvSpPr>
          <p:cNvPr id="3" name="Subtitle 2"/>
          <p:cNvSpPr>
            <a:spLocks noGrp="1"/>
          </p:cNvSpPr>
          <p:nvPr>
            <p:ph type="subTitle" idx="1"/>
          </p:nvPr>
        </p:nvSpPr>
        <p:spPr>
          <a:xfrm>
            <a:off x="1371600" y="4251181"/>
            <a:ext cx="6400800" cy="1752600"/>
          </a:xfrm>
        </p:spPr>
        <p:txBody>
          <a:bodyPr/>
          <a:lstStyle/>
          <a:p>
            <a:r>
              <a:rPr lang="en-US" dirty="0" smtClean="0"/>
              <a:t>Using the Behavior Diary</a:t>
            </a:r>
            <a:endParaRPr lang="en-US" dirty="0"/>
          </a:p>
        </p:txBody>
      </p:sp>
    </p:spTree>
    <p:extLst>
      <p:ext uri="{BB962C8B-B14F-4D97-AF65-F5344CB8AC3E}">
        <p14:creationId xmlns:p14="http://schemas.microsoft.com/office/powerpoint/2010/main" val="39461771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Team Session 1</a:t>
            </a:r>
            <a:endParaRPr lang="en-US" dirty="0"/>
          </a:p>
        </p:txBody>
      </p:sp>
      <p:sp>
        <p:nvSpPr>
          <p:cNvPr id="3" name="Content Placeholder 2"/>
          <p:cNvSpPr>
            <a:spLocks noGrp="1"/>
          </p:cNvSpPr>
          <p:nvPr>
            <p:ph idx="1"/>
          </p:nvPr>
        </p:nvSpPr>
        <p:spPr/>
        <p:txBody>
          <a:bodyPr anchor="ctr" anchorCtr="0">
            <a:normAutofit/>
          </a:bodyPr>
          <a:lstStyle/>
          <a:p>
            <a:pPr marL="457200" indent="-457200">
              <a:lnSpc>
                <a:spcPct val="110000"/>
              </a:lnSpc>
              <a:spcBef>
                <a:spcPts val="0"/>
              </a:spcBef>
              <a:spcAft>
                <a:spcPts val="600"/>
              </a:spcAft>
              <a:buAutoNum type="arabicParenBoth"/>
            </a:pPr>
            <a:r>
              <a:rPr lang="en-US" sz="2200" dirty="0" smtClean="0"/>
              <a:t>Identify the student’s problem </a:t>
            </a:r>
            <a:r>
              <a:rPr lang="en-US" sz="2200" dirty="0" smtClean="0">
                <a:solidFill>
                  <a:srgbClr val="FF0000"/>
                </a:solidFill>
                <a:latin typeface="Zapf Dingbats"/>
              </a:rPr>
              <a:t>✓</a:t>
            </a:r>
            <a:endParaRPr lang="en-US" sz="2200" dirty="0" smtClean="0"/>
          </a:p>
          <a:p>
            <a:pPr marL="457200" indent="-457200">
              <a:lnSpc>
                <a:spcPct val="110000"/>
              </a:lnSpc>
              <a:spcBef>
                <a:spcPts val="0"/>
              </a:spcBef>
              <a:spcAft>
                <a:spcPts val="600"/>
              </a:spcAft>
              <a:buAutoNum type="arabicParenBoth"/>
            </a:pPr>
            <a:r>
              <a:rPr lang="en-US" sz="2200" dirty="0" smtClean="0"/>
              <a:t>Collect baseline data</a:t>
            </a:r>
            <a:r>
              <a:rPr lang="en-US" sz="2200" b="1" dirty="0" smtClean="0">
                <a:solidFill>
                  <a:srgbClr val="FF0000"/>
                </a:solidFill>
              </a:rPr>
              <a:t> </a:t>
            </a:r>
            <a:r>
              <a:rPr lang="en-US" sz="2200" b="1" dirty="0" smtClean="0">
                <a:solidFill>
                  <a:srgbClr val="FF0000"/>
                </a:solidFill>
                <a:sym typeface="Wingdings"/>
              </a:rPr>
              <a:t> </a:t>
            </a:r>
            <a:r>
              <a:rPr lang="en-US" sz="2200" b="1" dirty="0" smtClean="0">
                <a:solidFill>
                  <a:srgbClr val="FF0000"/>
                </a:solidFill>
              </a:rPr>
              <a:t> have a plan</a:t>
            </a:r>
          </a:p>
          <a:p>
            <a:pPr marL="0" indent="0">
              <a:lnSpc>
                <a:spcPct val="110000"/>
              </a:lnSpc>
              <a:spcBef>
                <a:spcPts val="0"/>
              </a:spcBef>
              <a:spcAft>
                <a:spcPts val="600"/>
              </a:spcAft>
              <a:buNone/>
            </a:pPr>
            <a:r>
              <a:rPr lang="en-US" sz="2200" dirty="0" smtClean="0"/>
              <a:t>(3) Establish an intervention goal </a:t>
            </a:r>
          </a:p>
          <a:p>
            <a:pPr marL="0" indent="0">
              <a:lnSpc>
                <a:spcPct val="110000"/>
              </a:lnSpc>
              <a:spcBef>
                <a:spcPts val="0"/>
              </a:spcBef>
              <a:spcAft>
                <a:spcPts val="600"/>
              </a:spcAft>
              <a:buNone/>
            </a:pPr>
            <a:r>
              <a:rPr lang="en-US" sz="2200" dirty="0" smtClean="0"/>
              <a:t>(4) Hypothesize a reason for the student’s problem </a:t>
            </a:r>
            <a:r>
              <a:rPr lang="en-US" sz="2200" b="1" dirty="0" smtClean="0">
                <a:solidFill>
                  <a:srgbClr val="FF0000"/>
                </a:solidFill>
              </a:rPr>
              <a:t> </a:t>
            </a:r>
            <a:r>
              <a:rPr lang="en-US" sz="2200" b="1" dirty="0" smtClean="0">
                <a:solidFill>
                  <a:srgbClr val="FF0000"/>
                </a:solidFill>
                <a:sym typeface="Wingdings"/>
              </a:rPr>
              <a:t> </a:t>
            </a:r>
            <a:r>
              <a:rPr lang="en-US" sz="2200" b="1" dirty="0" smtClean="0">
                <a:solidFill>
                  <a:srgbClr val="FF0000"/>
                </a:solidFill>
              </a:rPr>
              <a:t> have a plan</a:t>
            </a:r>
            <a:endParaRPr lang="en-US" sz="2200" dirty="0" smtClean="0"/>
          </a:p>
          <a:p>
            <a:pPr marL="0" indent="0">
              <a:lnSpc>
                <a:spcPct val="110000"/>
              </a:lnSpc>
              <a:spcBef>
                <a:spcPts val="0"/>
              </a:spcBef>
              <a:spcAft>
                <a:spcPts val="600"/>
              </a:spcAft>
              <a:buNone/>
            </a:pPr>
            <a:r>
              <a:rPr lang="en-US" sz="2200" dirty="0" smtClean="0"/>
              <a:t>(5) Establish a step-by-step intervention plan </a:t>
            </a:r>
          </a:p>
          <a:p>
            <a:pPr marL="0" indent="0">
              <a:lnSpc>
                <a:spcPct val="110000"/>
              </a:lnSpc>
              <a:spcBef>
                <a:spcPts val="0"/>
              </a:spcBef>
              <a:spcAft>
                <a:spcPts val="600"/>
              </a:spcAft>
              <a:buNone/>
            </a:pPr>
            <a:r>
              <a:rPr lang="en-US" sz="2200" dirty="0" smtClean="0"/>
              <a:t>(6) Assess integrity </a:t>
            </a:r>
          </a:p>
          <a:p>
            <a:pPr marL="0" indent="0">
              <a:lnSpc>
                <a:spcPct val="110000"/>
              </a:lnSpc>
              <a:spcBef>
                <a:spcPts val="0"/>
              </a:spcBef>
              <a:spcAft>
                <a:spcPts val="600"/>
              </a:spcAft>
              <a:buNone/>
            </a:pPr>
            <a:r>
              <a:rPr lang="en-US" sz="2200" dirty="0" smtClean="0"/>
              <a:t>(7) Collect data on the student’s response to intervention</a:t>
            </a:r>
          </a:p>
          <a:p>
            <a:pPr marL="0" indent="0">
              <a:lnSpc>
                <a:spcPct val="110000"/>
              </a:lnSpc>
              <a:spcBef>
                <a:spcPts val="0"/>
              </a:spcBef>
              <a:spcAft>
                <a:spcPts val="600"/>
              </a:spcAft>
              <a:buNone/>
            </a:pPr>
            <a:r>
              <a:rPr lang="en-US" sz="2200" dirty="0" smtClean="0"/>
              <a:t>(8) Evaluate effectiveness of the plan by comparing post-intervention   	data with baseline data.</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10</a:t>
            </a:fld>
            <a:endParaRPr lang="en-US"/>
          </a:p>
        </p:txBody>
      </p:sp>
    </p:spTree>
    <p:extLst>
      <p:ext uri="{BB962C8B-B14F-4D97-AF65-F5344CB8AC3E}">
        <p14:creationId xmlns:p14="http://schemas.microsoft.com/office/powerpoint/2010/main" val="18628433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descr="Alice Behavior Diary-illustration.pdf"/>
          <p:cNvPicPr>
            <a:picLocks noGrp="1" noChangeAspect="1"/>
          </p:cNvPicPr>
          <p:nvPr>
            <p:ph type="pic" idx="4294967295"/>
          </p:nvPr>
        </p:nvPicPr>
        <p:blipFill rotWithShape="1">
          <a:blip r:embed="rId2">
            <a:extLst>
              <a:ext uri="{28A0092B-C50C-407E-A947-70E740481C1C}">
                <a14:useLocalDpi xmlns:a14="http://schemas.microsoft.com/office/drawing/2010/main" val="0"/>
              </a:ext>
            </a:extLst>
          </a:blip>
          <a:srcRect l="2332" t="2010" r="6444" b="35699"/>
          <a:stretch/>
        </p:blipFill>
        <p:spPr>
          <a:xfrm>
            <a:off x="1239375" y="179593"/>
            <a:ext cx="6932127" cy="6125957"/>
          </a:xfrm>
        </p:spPr>
      </p:pic>
      <p:sp>
        <p:nvSpPr>
          <p:cNvPr id="6" name="Title 5"/>
          <p:cNvSpPr>
            <a:spLocks noGrp="1"/>
          </p:cNvSpPr>
          <p:nvPr>
            <p:ph type="ctrTitle"/>
          </p:nvPr>
        </p:nvSpPr>
        <p:spPr>
          <a:xfrm>
            <a:off x="1432560" y="179594"/>
            <a:ext cx="7406640" cy="786322"/>
          </a:xfrm>
        </p:spPr>
        <p:txBody>
          <a:bodyPr/>
          <a:lstStyle/>
          <a:p>
            <a:pPr algn="ctr"/>
            <a:r>
              <a:rPr lang="en-US" dirty="0" smtClean="0"/>
              <a:t>Behavior Diary for Monday</a:t>
            </a:r>
            <a:endParaRPr lang="en-US" dirty="0"/>
          </a:p>
        </p:txBody>
      </p:sp>
      <p:sp>
        <p:nvSpPr>
          <p:cNvPr id="8" name="Text Placeholder 7"/>
          <p:cNvSpPr>
            <a:spLocks noGrp="1"/>
          </p:cNvSpPr>
          <p:nvPr>
            <p:ph type="subTitle" idx="1"/>
          </p:nvPr>
        </p:nvSpPr>
        <p:spPr>
          <a:xfrm>
            <a:off x="1329529" y="5926395"/>
            <a:ext cx="7406640" cy="790105"/>
          </a:xfrm>
        </p:spPr>
        <p:txBody>
          <a:bodyPr>
            <a:noAutofit/>
          </a:bodyPr>
          <a:lstStyle/>
          <a:p>
            <a:r>
              <a:rPr lang="en-US" sz="1800" dirty="0"/>
              <a:t>By the end of the following week Mr. Munroe has completed 5 Behavior Diaries for Alice, one for each </a:t>
            </a:r>
            <a:r>
              <a:rPr lang="en-US" sz="1800" dirty="0" smtClean="0"/>
              <a:t>day.</a:t>
            </a:r>
            <a:r>
              <a:rPr lang="en-US" sz="1800" dirty="0" smtClean="0">
                <a:effectLst/>
              </a:rPr>
              <a:t> </a:t>
            </a:r>
            <a:endParaRPr lang="en-US" sz="1800" dirty="0"/>
          </a:p>
        </p:txBody>
      </p:sp>
      <p:sp>
        <p:nvSpPr>
          <p:cNvPr id="4" name="Footer Placeholder 3"/>
          <p:cNvSpPr>
            <a:spLocks noGrp="1"/>
          </p:cNvSpPr>
          <p:nvPr>
            <p:ph type="ftr" sz="quarter" idx="11"/>
          </p:nvPr>
        </p:nvSpPr>
        <p:spPr>
          <a:xfrm>
            <a:off x="3255135" y="6202519"/>
            <a:ext cx="2895600" cy="476250"/>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prstGeom prst="rect">
            <a:avLst/>
          </a:prstGeom>
        </p:spPr>
        <p:txBody>
          <a:bodyPr/>
          <a:lstStyle/>
          <a:p>
            <a:fld id="{2D8A9E68-36FF-A24C-A680-FBC16B1433B9}" type="slidenum">
              <a:rPr lang="en-US" smtClean="0"/>
              <a:t>11</a:t>
            </a:fld>
            <a:endParaRPr lang="en-US"/>
          </a:p>
        </p:txBody>
      </p:sp>
    </p:spTree>
    <p:extLst>
      <p:ext uri="{BB962C8B-B14F-4D97-AF65-F5344CB8AC3E}">
        <p14:creationId xmlns:p14="http://schemas.microsoft.com/office/powerpoint/2010/main" val="223904288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Total Misbehaviors for Week 1</a:t>
            </a:r>
            <a:endParaRPr lang="en-US" sz="36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12</a:t>
            </a:fld>
            <a:endParaRPr lang="en-US"/>
          </a:p>
        </p:txBody>
      </p:sp>
      <p:pic>
        <p:nvPicPr>
          <p:cNvPr id="11" name="Picture 10"/>
          <p:cNvPicPr>
            <a:picLocks noChangeAspect="1"/>
          </p:cNvPicPr>
          <p:nvPr/>
        </p:nvPicPr>
        <p:blipFill>
          <a:blip r:embed="rId2"/>
          <a:stretch>
            <a:fillRect/>
          </a:stretch>
        </p:blipFill>
        <p:spPr>
          <a:xfrm>
            <a:off x="2142325" y="5019402"/>
            <a:ext cx="5791200" cy="965200"/>
          </a:xfrm>
          <a:prstGeom prst="rect">
            <a:avLst/>
          </a:prstGeom>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0952" y="1417320"/>
            <a:ext cx="7533947" cy="3089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573424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Alice Baseline Totals</a:t>
            </a:r>
            <a:endParaRPr lang="en-US" dirty="0"/>
          </a:p>
        </p:txBody>
      </p:sp>
      <p:sp>
        <p:nvSpPr>
          <p:cNvPr id="8" name="Content Placeholder 7"/>
          <p:cNvSpPr>
            <a:spLocks noGrp="1"/>
          </p:cNvSpPr>
          <p:nvPr>
            <p:ph idx="1"/>
          </p:nvPr>
        </p:nvSpPr>
        <p:spPr/>
        <p:txBody>
          <a:bodyPr anchor="ctr" anchorCtr="0">
            <a:normAutofit/>
          </a:bodyPr>
          <a:lstStyle/>
          <a:p>
            <a:pPr lvl="0"/>
            <a:r>
              <a:rPr lang="en-US" sz="2800" dirty="0"/>
              <a:t>Blurting out without permission</a:t>
            </a:r>
          </a:p>
          <a:p>
            <a:pPr lvl="1"/>
            <a:r>
              <a:rPr lang="en-US" sz="2400" dirty="0" smtClean="0"/>
              <a:t>8 times in 1 week</a:t>
            </a:r>
            <a:endParaRPr lang="en-US" sz="2400" dirty="0"/>
          </a:p>
          <a:p>
            <a:pPr lvl="0"/>
            <a:r>
              <a:rPr lang="en-US" sz="2800" dirty="0" smtClean="0"/>
              <a:t>Out </a:t>
            </a:r>
            <a:r>
              <a:rPr lang="en-US" sz="2800" dirty="0"/>
              <a:t>of seat without permission</a:t>
            </a:r>
          </a:p>
          <a:p>
            <a:pPr lvl="1"/>
            <a:r>
              <a:rPr lang="en-US" sz="2400" dirty="0" smtClean="0"/>
              <a:t>7 times in 1 week</a:t>
            </a:r>
            <a:endParaRPr lang="en-US" sz="2400" dirty="0"/>
          </a:p>
          <a:p>
            <a:pPr lvl="0"/>
            <a:r>
              <a:rPr lang="en-US" sz="2800" dirty="0" smtClean="0"/>
              <a:t>Touching </a:t>
            </a:r>
            <a:r>
              <a:rPr lang="en-US" sz="2800" dirty="0"/>
              <a:t>other students without </a:t>
            </a:r>
            <a:r>
              <a:rPr lang="en-US" sz="2800" dirty="0" smtClean="0"/>
              <a:t>permission</a:t>
            </a:r>
          </a:p>
          <a:p>
            <a:pPr lvl="1"/>
            <a:r>
              <a:rPr lang="en-US" sz="2400" dirty="0" smtClean="0"/>
              <a:t>5 times in 1 week</a:t>
            </a:r>
          </a:p>
          <a:p>
            <a:pPr lvl="0"/>
            <a:r>
              <a:rPr lang="en-US" sz="2800" dirty="0" smtClean="0"/>
              <a:t>Before: </a:t>
            </a:r>
            <a:r>
              <a:rPr lang="en-US" sz="2400" dirty="0" smtClean="0"/>
              <a:t>Writing assignment; Mr. M. talking to another student</a:t>
            </a:r>
          </a:p>
          <a:p>
            <a:pPr lvl="0"/>
            <a:r>
              <a:rPr lang="en-US" sz="2800" dirty="0" smtClean="0"/>
              <a:t>After: </a:t>
            </a:r>
            <a:r>
              <a:rPr lang="en-US" sz="2400" dirty="0" smtClean="0"/>
              <a:t>Verbal reprimand</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6" name="Slide Number Placeholder 5"/>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13</a:t>
            </a:fld>
            <a:endParaRPr lang="en-US"/>
          </a:p>
        </p:txBody>
      </p:sp>
    </p:spTree>
    <p:extLst>
      <p:ext uri="{BB962C8B-B14F-4D97-AF65-F5344CB8AC3E}">
        <p14:creationId xmlns:p14="http://schemas.microsoft.com/office/powerpoint/2010/main" val="169284329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2</a:t>
            </a:r>
            <a:endParaRPr lang="en-US" dirty="0"/>
          </a:p>
        </p:txBody>
      </p:sp>
      <p:sp>
        <p:nvSpPr>
          <p:cNvPr id="3" name="Content Placeholder 2"/>
          <p:cNvSpPr>
            <a:spLocks noGrp="1"/>
          </p:cNvSpPr>
          <p:nvPr>
            <p:ph idx="1"/>
          </p:nvPr>
        </p:nvSpPr>
        <p:spPr/>
        <p:txBody>
          <a:bodyPr anchor="ctr" anchorCtr="0">
            <a:normAutofit/>
          </a:bodyPr>
          <a:lstStyle/>
          <a:p>
            <a:pPr>
              <a:spcBef>
                <a:spcPts val="0"/>
              </a:spcBef>
              <a:spcAft>
                <a:spcPts val="1200"/>
              </a:spcAft>
            </a:pPr>
            <a:r>
              <a:rPr lang="en-US" sz="2400" u="sng" dirty="0" smtClean="0"/>
              <a:t>Goal:</a:t>
            </a:r>
            <a:r>
              <a:rPr lang="en-US" sz="2400" dirty="0" smtClean="0"/>
              <a:t> Alice </a:t>
            </a:r>
            <a:r>
              <a:rPr lang="en-US" sz="2400" dirty="0"/>
              <a:t>will </a:t>
            </a:r>
            <a:r>
              <a:rPr lang="en-US" sz="2400" dirty="0" smtClean="0"/>
              <a:t>do </a:t>
            </a:r>
            <a:r>
              <a:rPr lang="en-US" sz="2400" dirty="0"/>
              <a:t>no more than 3 blurts, 3 out of seats, and 1 touch </a:t>
            </a:r>
            <a:r>
              <a:rPr lang="en-US" sz="2400" dirty="0" smtClean="0"/>
              <a:t>each </a:t>
            </a:r>
            <a:r>
              <a:rPr lang="en-US" sz="2400" dirty="0"/>
              <a:t>week</a:t>
            </a:r>
            <a:r>
              <a:rPr lang="en-US" sz="2400" dirty="0" smtClean="0"/>
              <a:t>.</a:t>
            </a:r>
          </a:p>
          <a:p>
            <a:pPr>
              <a:spcBef>
                <a:spcPts val="0"/>
              </a:spcBef>
              <a:spcAft>
                <a:spcPts val="1200"/>
              </a:spcAft>
            </a:pPr>
            <a:r>
              <a:rPr lang="en-US" sz="2400" u="sng" dirty="0" smtClean="0"/>
              <a:t>Intervention:</a:t>
            </a:r>
            <a:r>
              <a:rPr lang="en-US" sz="2400" dirty="0" smtClean="0"/>
              <a:t> Team developed a classroom intervention.</a:t>
            </a:r>
          </a:p>
          <a:p>
            <a:pPr>
              <a:spcBef>
                <a:spcPts val="0"/>
              </a:spcBef>
              <a:spcAft>
                <a:spcPts val="1200"/>
              </a:spcAft>
            </a:pPr>
            <a:r>
              <a:rPr lang="en-US" sz="2400" u="sng" dirty="0" smtClean="0"/>
              <a:t>Integrity</a:t>
            </a:r>
            <a:r>
              <a:rPr lang="en-US" sz="2400" dirty="0" smtClean="0"/>
              <a:t>: A </a:t>
            </a:r>
            <a:r>
              <a:rPr lang="en-US" sz="2400" dirty="0" err="1"/>
              <a:t>para</a:t>
            </a:r>
            <a:r>
              <a:rPr lang="en-US" sz="2400" dirty="0"/>
              <a:t> will observe in the classroom and record </a:t>
            </a:r>
            <a:r>
              <a:rPr lang="en-US" sz="2400" dirty="0" smtClean="0"/>
              <a:t>intervention integrity. </a:t>
            </a:r>
          </a:p>
          <a:p>
            <a:pPr>
              <a:spcBef>
                <a:spcPts val="0"/>
              </a:spcBef>
              <a:spcAft>
                <a:spcPts val="1200"/>
              </a:spcAft>
            </a:pPr>
            <a:r>
              <a:rPr lang="en-US" sz="2400" u="sng" dirty="0" smtClean="0"/>
              <a:t>Behavior</a:t>
            </a:r>
            <a:r>
              <a:rPr lang="en-US" sz="2400" dirty="0" smtClean="0"/>
              <a:t>: Mr. Munroe will keep using the </a:t>
            </a:r>
            <a:r>
              <a:rPr lang="en-US" sz="2400" dirty="0"/>
              <a:t>Behavior </a:t>
            </a:r>
            <a:r>
              <a:rPr lang="en-US" sz="2400" dirty="0" smtClean="0"/>
              <a:t>Diary</a:t>
            </a:r>
            <a:r>
              <a:rPr lang="en-US" sz="2400" dirty="0"/>
              <a:t>.</a:t>
            </a:r>
            <a:endParaRPr lang="en-US" sz="2400" u="sng"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14</a:t>
            </a:fld>
            <a:endParaRPr lang="en-US"/>
          </a:p>
        </p:txBody>
      </p:sp>
    </p:spTree>
    <p:extLst>
      <p:ext uri="{BB962C8B-B14F-4D97-AF65-F5344CB8AC3E}">
        <p14:creationId xmlns:p14="http://schemas.microsoft.com/office/powerpoint/2010/main" val="18572377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Team Session 2</a:t>
            </a:r>
            <a:endParaRPr lang="en-US" dirty="0"/>
          </a:p>
        </p:txBody>
      </p:sp>
      <p:sp>
        <p:nvSpPr>
          <p:cNvPr id="3" name="Content Placeholder 2"/>
          <p:cNvSpPr>
            <a:spLocks noGrp="1"/>
          </p:cNvSpPr>
          <p:nvPr>
            <p:ph idx="1"/>
          </p:nvPr>
        </p:nvSpPr>
        <p:spPr/>
        <p:txBody>
          <a:bodyPr anchor="ctr" anchorCtr="0">
            <a:normAutofit/>
          </a:bodyPr>
          <a:lstStyle/>
          <a:p>
            <a:pPr marL="0" indent="0">
              <a:lnSpc>
                <a:spcPct val="110000"/>
              </a:lnSpc>
              <a:spcBef>
                <a:spcPts val="0"/>
              </a:spcBef>
              <a:spcAft>
                <a:spcPts val="600"/>
              </a:spcAft>
              <a:buNone/>
            </a:pPr>
            <a:r>
              <a:rPr lang="en-US" sz="2200" dirty="0" smtClean="0"/>
              <a:t>(1) Identify </a:t>
            </a:r>
            <a:r>
              <a:rPr lang="en-US" sz="2200" dirty="0" smtClean="0"/>
              <a:t>the student’s problem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(2) Collect </a:t>
            </a:r>
            <a:r>
              <a:rPr lang="en-US" sz="2200" dirty="0" smtClean="0"/>
              <a:t>baseline data</a:t>
            </a:r>
            <a:r>
              <a:rPr lang="en-US" sz="2200" b="1" dirty="0" smtClean="0">
                <a:solidFill>
                  <a:srgbClr val="FF0000"/>
                </a:solidFill>
              </a:rPr>
              <a:t> </a:t>
            </a:r>
            <a:r>
              <a:rPr lang="en-US" sz="2200" dirty="0" smtClean="0"/>
              <a:t> </a:t>
            </a:r>
            <a:r>
              <a:rPr lang="en-US" sz="2200" dirty="0" smtClean="0">
                <a:solidFill>
                  <a:srgbClr val="FF0000"/>
                </a:solidFill>
                <a:latin typeface="Zapf Dingbats"/>
              </a:rPr>
              <a:t>✓</a:t>
            </a:r>
            <a:endParaRPr lang="en-US" sz="2200" b="1" dirty="0" smtClean="0">
              <a:solidFill>
                <a:srgbClr val="FF0000"/>
              </a:solidFill>
            </a:endParaRPr>
          </a:p>
          <a:p>
            <a:pPr marL="0" indent="0">
              <a:lnSpc>
                <a:spcPct val="110000"/>
              </a:lnSpc>
              <a:spcBef>
                <a:spcPts val="0"/>
              </a:spcBef>
              <a:spcAft>
                <a:spcPts val="600"/>
              </a:spcAft>
              <a:buNone/>
            </a:pPr>
            <a:r>
              <a:rPr lang="en-US" sz="2200" dirty="0" smtClean="0"/>
              <a:t>(3) Establish an intervention goal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(4) Hypothesize a reason for the student’s problem </a:t>
            </a:r>
            <a:r>
              <a:rPr lang="en-US" sz="2200" b="1" dirty="0" smtClean="0">
                <a:solidFill>
                  <a:srgbClr val="FF0000"/>
                </a:solidFill>
              </a:rPr>
              <a:t> </a:t>
            </a:r>
            <a:r>
              <a:rPr lang="en-US" sz="2200" dirty="0" smtClean="0"/>
              <a:t>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(5) Establish a step-by-step intervention plan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(6) Assess integrity </a:t>
            </a:r>
          </a:p>
          <a:p>
            <a:pPr marL="0" indent="0">
              <a:lnSpc>
                <a:spcPct val="110000"/>
              </a:lnSpc>
              <a:spcBef>
                <a:spcPts val="0"/>
              </a:spcBef>
              <a:spcAft>
                <a:spcPts val="600"/>
              </a:spcAft>
              <a:buNone/>
            </a:pPr>
            <a:r>
              <a:rPr lang="en-US" sz="2200" dirty="0" smtClean="0"/>
              <a:t>(7) Collect data on the student’s response to intervention</a:t>
            </a:r>
          </a:p>
          <a:p>
            <a:pPr marL="0" indent="0">
              <a:lnSpc>
                <a:spcPct val="110000"/>
              </a:lnSpc>
              <a:spcBef>
                <a:spcPts val="0"/>
              </a:spcBef>
              <a:spcAft>
                <a:spcPts val="600"/>
              </a:spcAft>
              <a:buNone/>
            </a:pPr>
            <a:r>
              <a:rPr lang="en-US" sz="2200" dirty="0" smtClean="0"/>
              <a:t>(8) Evaluate effectiveness of the plan by comparing post-intervention   	data with baseline data.</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15</a:t>
            </a:fld>
            <a:endParaRPr lang="en-US"/>
          </a:p>
        </p:txBody>
      </p:sp>
    </p:spTree>
    <p:extLst>
      <p:ext uri="{BB962C8B-B14F-4D97-AF65-F5344CB8AC3E}">
        <p14:creationId xmlns:p14="http://schemas.microsoft.com/office/powerpoint/2010/main" val="17134368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Total Misbehaviors Weeks 1 &amp; 2</a:t>
            </a:r>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3277345328"/>
              </p:ext>
            </p:extLst>
          </p:nvPr>
        </p:nvGraphicFramePr>
        <p:xfrm>
          <a:off x="457200" y="1459518"/>
          <a:ext cx="8229600" cy="3283326"/>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 1"/>
          <p:cNvGrpSpPr/>
          <p:nvPr/>
        </p:nvGrpSpPr>
        <p:grpSpPr>
          <a:xfrm>
            <a:off x="1918147" y="4924443"/>
            <a:ext cx="6286500" cy="1248262"/>
            <a:chOff x="2111375" y="4911238"/>
            <a:chExt cx="6286500" cy="1248262"/>
          </a:xfrm>
        </p:grpSpPr>
        <p:pic>
          <p:nvPicPr>
            <p:cNvPr id="14" name="Picture 13"/>
            <p:cNvPicPr>
              <a:picLocks noChangeAspect="1"/>
            </p:cNvPicPr>
            <p:nvPr/>
          </p:nvPicPr>
          <p:blipFill>
            <a:blip r:embed="rId3"/>
            <a:stretch>
              <a:fillRect/>
            </a:stretch>
          </p:blipFill>
          <p:spPr>
            <a:xfrm>
              <a:off x="2111375" y="4911238"/>
              <a:ext cx="6286500" cy="1248262"/>
            </a:xfrm>
            <a:prstGeom prst="rect">
              <a:avLst/>
            </a:prstGeom>
          </p:spPr>
        </p:pic>
        <p:sp>
          <p:nvSpPr>
            <p:cNvPr id="15" name="TextBox 14"/>
            <p:cNvSpPr txBox="1"/>
            <p:nvPr/>
          </p:nvSpPr>
          <p:spPr>
            <a:xfrm>
              <a:off x="2111375" y="5109899"/>
              <a:ext cx="695222" cy="830997"/>
            </a:xfrm>
            <a:prstGeom prst="rect">
              <a:avLst/>
            </a:prstGeom>
            <a:noFill/>
          </p:spPr>
          <p:txBody>
            <a:bodyPr wrap="none" rtlCol="0">
              <a:spAutoFit/>
            </a:bodyPr>
            <a:lstStyle/>
            <a:p>
              <a:r>
                <a:rPr lang="en-US" sz="1600" dirty="0" smtClean="0"/>
                <a:t>Blurt</a:t>
              </a:r>
            </a:p>
            <a:p>
              <a:r>
                <a:rPr lang="en-US" sz="1600" dirty="0" smtClean="0"/>
                <a:t>Seat</a:t>
              </a:r>
            </a:p>
            <a:p>
              <a:r>
                <a:rPr lang="en-US" sz="1600" dirty="0" smtClean="0"/>
                <a:t>Touch</a:t>
              </a:r>
              <a:endParaRPr lang="en-US" sz="1600" dirty="0"/>
            </a:p>
          </p:txBody>
        </p:sp>
      </p:gr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3563" y="1430843"/>
            <a:ext cx="7515669" cy="3167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367308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4" name="Slide Number Placeholder 3"/>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17</a:t>
            </a:fld>
            <a:endParaRPr lang="en-US"/>
          </a:p>
        </p:txBody>
      </p:sp>
      <p:sp>
        <p:nvSpPr>
          <p:cNvPr id="11" name="TextBox 10"/>
          <p:cNvSpPr txBox="1"/>
          <p:nvPr/>
        </p:nvSpPr>
        <p:spPr>
          <a:xfrm>
            <a:off x="6640114" y="2161899"/>
            <a:ext cx="1820606" cy="1323439"/>
          </a:xfrm>
          <a:prstGeom prst="rect">
            <a:avLst/>
          </a:prstGeom>
          <a:noFill/>
        </p:spPr>
        <p:txBody>
          <a:bodyPr wrap="none" rtlCol="0">
            <a:spAutoFit/>
          </a:bodyPr>
          <a:lstStyle/>
          <a:p>
            <a:r>
              <a:rPr lang="en-US" sz="2000" dirty="0" smtClean="0"/>
              <a:t>Teacher did not </a:t>
            </a:r>
            <a:br>
              <a:rPr lang="en-US" sz="2000" dirty="0" smtClean="0"/>
            </a:br>
            <a:r>
              <a:rPr lang="en-US" sz="2000" dirty="0" smtClean="0"/>
              <a:t>consistently </a:t>
            </a:r>
            <a:br>
              <a:rPr lang="en-US" sz="2000" dirty="0" smtClean="0"/>
            </a:br>
            <a:r>
              <a:rPr lang="en-US" sz="2000" dirty="0" smtClean="0"/>
              <a:t>use the </a:t>
            </a:r>
            <a:br>
              <a:rPr lang="en-US" sz="2000" dirty="0" smtClean="0"/>
            </a:br>
            <a:r>
              <a:rPr lang="en-US" sz="2000" dirty="0" smtClean="0"/>
              <a:t>intervention</a:t>
            </a:r>
            <a:endParaRPr lang="en-US" sz="2000" dirty="0"/>
          </a:p>
        </p:txBody>
      </p:sp>
      <p:sp>
        <p:nvSpPr>
          <p:cNvPr id="12" name="TextBox 11"/>
          <p:cNvSpPr txBox="1"/>
          <p:nvPr/>
        </p:nvSpPr>
        <p:spPr>
          <a:xfrm>
            <a:off x="6553200" y="703777"/>
            <a:ext cx="2254143" cy="1077218"/>
          </a:xfrm>
          <a:prstGeom prst="rect">
            <a:avLst/>
          </a:prstGeom>
          <a:noFill/>
        </p:spPr>
        <p:txBody>
          <a:bodyPr wrap="none" rtlCol="0">
            <a:spAutoFit/>
          </a:bodyPr>
          <a:lstStyle/>
          <a:p>
            <a:r>
              <a:rPr lang="en-US" sz="3200" dirty="0" smtClean="0"/>
              <a:t>Intervention </a:t>
            </a:r>
            <a:br>
              <a:rPr lang="en-US" sz="3200" dirty="0" smtClean="0"/>
            </a:br>
            <a:r>
              <a:rPr lang="en-US" sz="3200" dirty="0" smtClean="0"/>
              <a:t>Integrity</a:t>
            </a:r>
            <a:endParaRPr lang="en-US"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303" y="0"/>
            <a:ext cx="7778750" cy="663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799041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3</a:t>
            </a:r>
            <a:endParaRPr lang="en-US" dirty="0"/>
          </a:p>
        </p:txBody>
      </p:sp>
      <p:sp>
        <p:nvSpPr>
          <p:cNvPr id="3" name="Content Placeholder 2"/>
          <p:cNvSpPr>
            <a:spLocks noGrp="1"/>
          </p:cNvSpPr>
          <p:nvPr>
            <p:ph idx="1"/>
          </p:nvPr>
        </p:nvSpPr>
        <p:spPr/>
        <p:txBody>
          <a:bodyPr anchor="ctr" anchorCtr="0">
            <a:normAutofit/>
          </a:bodyPr>
          <a:lstStyle/>
          <a:p>
            <a:pPr>
              <a:spcBef>
                <a:spcPts val="0"/>
              </a:spcBef>
              <a:spcAft>
                <a:spcPts val="1200"/>
              </a:spcAft>
            </a:pPr>
            <a:r>
              <a:rPr lang="en-US" sz="2400" dirty="0" smtClean="0"/>
              <a:t>Team cannot conclude </a:t>
            </a:r>
            <a:r>
              <a:rPr lang="en-US" sz="2400" dirty="0"/>
              <a:t>the intervention wasn’t effective. </a:t>
            </a:r>
            <a:endParaRPr lang="en-US" sz="2400" dirty="0" smtClean="0"/>
          </a:p>
          <a:p>
            <a:pPr>
              <a:spcBef>
                <a:spcPts val="0"/>
              </a:spcBef>
              <a:spcAft>
                <a:spcPts val="1200"/>
              </a:spcAft>
            </a:pPr>
            <a:r>
              <a:rPr lang="en-US" sz="2400" dirty="0" smtClean="0"/>
              <a:t>Why was it was difficult to carry out?</a:t>
            </a:r>
          </a:p>
          <a:p>
            <a:pPr>
              <a:spcBef>
                <a:spcPts val="0"/>
              </a:spcBef>
              <a:spcAft>
                <a:spcPts val="1200"/>
              </a:spcAft>
            </a:pPr>
            <a:r>
              <a:rPr lang="en-US" sz="2400" dirty="0" smtClean="0"/>
              <a:t>How can the intervention be made easier?</a:t>
            </a:r>
          </a:p>
          <a:p>
            <a:pPr>
              <a:spcBef>
                <a:spcPts val="0"/>
              </a:spcBef>
              <a:spcAft>
                <a:spcPts val="1200"/>
              </a:spcAft>
            </a:pPr>
            <a:r>
              <a:rPr lang="en-US" sz="2400" dirty="0" smtClean="0"/>
              <a:t>Try the modified intervention.</a:t>
            </a:r>
          </a:p>
          <a:p>
            <a:pPr>
              <a:spcBef>
                <a:spcPts val="0"/>
              </a:spcBef>
              <a:spcAft>
                <a:spcPts val="1200"/>
              </a:spcAft>
            </a:pPr>
            <a:r>
              <a:rPr lang="en-US" sz="2400" dirty="0" smtClean="0"/>
              <a:t>Keep using Behavior Diary.</a:t>
            </a:r>
          </a:p>
          <a:p>
            <a:pPr>
              <a:spcBef>
                <a:spcPts val="0"/>
              </a:spcBef>
              <a:spcAft>
                <a:spcPts val="1200"/>
              </a:spcAft>
            </a:pPr>
            <a:r>
              <a:rPr lang="en-US" sz="2400" dirty="0" smtClean="0"/>
              <a:t>Para will keep recording intervention integrity. </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18</a:t>
            </a:fld>
            <a:endParaRPr lang="en-US"/>
          </a:p>
        </p:txBody>
      </p:sp>
    </p:spTree>
    <p:extLst>
      <p:ext uri="{BB962C8B-B14F-4D97-AF65-F5344CB8AC3E}">
        <p14:creationId xmlns:p14="http://schemas.microsoft.com/office/powerpoint/2010/main" val="166191687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Team Session 3</a:t>
            </a:r>
            <a:endParaRPr lang="en-US" dirty="0"/>
          </a:p>
        </p:txBody>
      </p:sp>
      <p:sp>
        <p:nvSpPr>
          <p:cNvPr id="3" name="Content Placeholder 2"/>
          <p:cNvSpPr>
            <a:spLocks noGrp="1"/>
          </p:cNvSpPr>
          <p:nvPr>
            <p:ph idx="1"/>
          </p:nvPr>
        </p:nvSpPr>
        <p:spPr/>
        <p:txBody>
          <a:bodyPr anchor="ctr" anchorCtr="0">
            <a:normAutofit/>
          </a:bodyPr>
          <a:lstStyle/>
          <a:p>
            <a:pPr marL="457200" indent="-457200">
              <a:lnSpc>
                <a:spcPct val="110000"/>
              </a:lnSpc>
              <a:spcBef>
                <a:spcPts val="0"/>
              </a:spcBef>
              <a:spcAft>
                <a:spcPts val="600"/>
              </a:spcAft>
              <a:buAutoNum type="arabicParenBoth"/>
            </a:pPr>
            <a:r>
              <a:rPr lang="en-US" sz="2200" dirty="0" smtClean="0"/>
              <a:t>Identify the student’s problem </a:t>
            </a:r>
            <a:r>
              <a:rPr lang="en-US" sz="2200" dirty="0" smtClean="0">
                <a:solidFill>
                  <a:srgbClr val="FF0000"/>
                </a:solidFill>
                <a:latin typeface="Zapf Dingbats"/>
              </a:rPr>
              <a:t>✓</a:t>
            </a:r>
            <a:endParaRPr lang="en-US" sz="2200" dirty="0" smtClean="0"/>
          </a:p>
          <a:p>
            <a:pPr marL="457200" indent="-457200">
              <a:lnSpc>
                <a:spcPct val="110000"/>
              </a:lnSpc>
              <a:spcBef>
                <a:spcPts val="0"/>
              </a:spcBef>
              <a:spcAft>
                <a:spcPts val="600"/>
              </a:spcAft>
              <a:buAutoNum type="arabicParenBoth"/>
            </a:pPr>
            <a:r>
              <a:rPr lang="en-US" sz="2200" dirty="0" smtClean="0"/>
              <a:t>Collect baseline data</a:t>
            </a:r>
            <a:r>
              <a:rPr lang="en-US" sz="2200" b="1" dirty="0" smtClean="0">
                <a:solidFill>
                  <a:srgbClr val="FF0000"/>
                </a:solidFill>
              </a:rPr>
              <a:t> </a:t>
            </a:r>
            <a:r>
              <a:rPr lang="en-US" sz="2200" dirty="0" smtClean="0"/>
              <a:t> </a:t>
            </a:r>
            <a:r>
              <a:rPr lang="en-US" sz="2200" dirty="0" smtClean="0">
                <a:solidFill>
                  <a:srgbClr val="FF0000"/>
                </a:solidFill>
                <a:latin typeface="Zapf Dingbats"/>
              </a:rPr>
              <a:t>✓</a:t>
            </a:r>
            <a:endParaRPr lang="en-US" sz="2200" b="1" dirty="0" smtClean="0">
              <a:solidFill>
                <a:srgbClr val="FF0000"/>
              </a:solidFill>
            </a:endParaRPr>
          </a:p>
          <a:p>
            <a:pPr marL="0" indent="0">
              <a:lnSpc>
                <a:spcPct val="110000"/>
              </a:lnSpc>
              <a:spcBef>
                <a:spcPts val="0"/>
              </a:spcBef>
              <a:spcAft>
                <a:spcPts val="600"/>
              </a:spcAft>
              <a:buNone/>
            </a:pPr>
            <a:r>
              <a:rPr lang="en-US" sz="2200" dirty="0" smtClean="0"/>
              <a:t>(3) Establish an intervention goal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(4) Hypothesize a reason for the student’s problem </a:t>
            </a:r>
            <a:r>
              <a:rPr lang="en-US" sz="2200" b="1" dirty="0" smtClean="0">
                <a:solidFill>
                  <a:srgbClr val="FF0000"/>
                </a:solidFill>
              </a:rPr>
              <a:t> </a:t>
            </a:r>
            <a:r>
              <a:rPr lang="en-US" sz="2200" dirty="0" smtClean="0"/>
              <a:t>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(5) Establish a step-by-step intervention plan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(6) Assess integrity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(7) Collect data on the student’s response to intervention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(8) Evaluate effectiveness of the plan by comparing post-intervention   	data with baseline data.</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19</a:t>
            </a:fld>
            <a:endParaRPr lang="en-US"/>
          </a:p>
        </p:txBody>
      </p:sp>
    </p:spTree>
    <p:extLst>
      <p:ext uri="{BB962C8B-B14F-4D97-AF65-F5344CB8AC3E}">
        <p14:creationId xmlns:p14="http://schemas.microsoft.com/office/powerpoint/2010/main" val="11627687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chor="ctr" anchorCtr="0"/>
          <a:lstStyle/>
          <a:p>
            <a:pPr>
              <a:spcAft>
                <a:spcPts val="1200"/>
              </a:spcAft>
            </a:pPr>
            <a:r>
              <a:rPr lang="en-US" dirty="0" smtClean="0"/>
              <a:t>Review problem solving components</a:t>
            </a:r>
          </a:p>
          <a:p>
            <a:pPr>
              <a:spcAft>
                <a:spcPts val="1200"/>
              </a:spcAft>
            </a:pPr>
            <a:r>
              <a:rPr lang="en-US" dirty="0" smtClean="0"/>
              <a:t>Demonstrate use of Behavior Diary</a:t>
            </a:r>
          </a:p>
          <a:p>
            <a:pPr>
              <a:spcAft>
                <a:spcPts val="1200"/>
              </a:spcAft>
            </a:pPr>
            <a:r>
              <a:rPr lang="en-US" dirty="0" smtClean="0"/>
              <a:t>Step through several team sessions</a:t>
            </a:r>
          </a:p>
          <a:p>
            <a:pPr>
              <a:spcAft>
                <a:spcPts val="1200"/>
              </a:spcAft>
            </a:pPr>
            <a:r>
              <a:rPr lang="en-US" dirty="0" smtClean="0"/>
              <a:t>Illustrate how team records and uses data</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2</a:t>
            </a:fld>
            <a:endParaRPr lang="en-US"/>
          </a:p>
        </p:txBody>
      </p:sp>
    </p:spTree>
    <p:extLst>
      <p:ext uri="{BB962C8B-B14F-4D97-AF65-F5344CB8AC3E}">
        <p14:creationId xmlns:p14="http://schemas.microsoft.com/office/powerpoint/2010/main" val="229830942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Total Misbehaviors Weeks 1-3</a:t>
            </a:r>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smtClean="0"/>
              <a:t>Georgette Yetter, PhD</a:t>
            </a:r>
            <a:endParaRPr lang="en-US"/>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20</a:t>
            </a:fld>
            <a:endParaRPr lang="en-US"/>
          </a:p>
        </p:txBody>
      </p:sp>
      <p:grpSp>
        <p:nvGrpSpPr>
          <p:cNvPr id="2" name="Group 1"/>
          <p:cNvGrpSpPr/>
          <p:nvPr/>
        </p:nvGrpSpPr>
        <p:grpSpPr>
          <a:xfrm>
            <a:off x="1502334" y="4935266"/>
            <a:ext cx="7259973" cy="1276013"/>
            <a:chOff x="1234571" y="4935584"/>
            <a:chExt cx="7259973" cy="1276013"/>
          </a:xfrm>
        </p:grpSpPr>
        <p:sp>
          <p:nvSpPr>
            <p:cNvPr id="3" name="TextBox 2"/>
            <p:cNvSpPr txBox="1"/>
            <p:nvPr/>
          </p:nvSpPr>
          <p:spPr>
            <a:xfrm>
              <a:off x="1234571" y="5110033"/>
              <a:ext cx="695222" cy="830997"/>
            </a:xfrm>
            <a:prstGeom prst="rect">
              <a:avLst/>
            </a:prstGeom>
            <a:noFill/>
          </p:spPr>
          <p:txBody>
            <a:bodyPr wrap="none" rtlCol="0">
              <a:spAutoFit/>
            </a:bodyPr>
            <a:lstStyle/>
            <a:p>
              <a:r>
                <a:rPr lang="en-US" sz="1600" dirty="0" smtClean="0"/>
                <a:t>Blurt</a:t>
              </a:r>
            </a:p>
            <a:p>
              <a:r>
                <a:rPr lang="en-US" sz="1600" dirty="0" smtClean="0"/>
                <a:t>Seat</a:t>
              </a:r>
            </a:p>
            <a:p>
              <a:r>
                <a:rPr lang="en-US" sz="1600" dirty="0" smtClean="0"/>
                <a:t>Touch</a:t>
              </a:r>
              <a:endParaRPr lang="en-US" sz="1600" dirty="0"/>
            </a:p>
          </p:txBody>
        </p:sp>
        <p:pic>
          <p:nvPicPr>
            <p:cNvPr id="11" name="Picture 10"/>
            <p:cNvPicPr>
              <a:picLocks noChangeAspect="1"/>
            </p:cNvPicPr>
            <p:nvPr/>
          </p:nvPicPr>
          <p:blipFill>
            <a:blip r:embed="rId2"/>
            <a:stretch>
              <a:fillRect/>
            </a:stretch>
          </p:blipFill>
          <p:spPr>
            <a:xfrm>
              <a:off x="1929793" y="4935584"/>
              <a:ext cx="6564751" cy="1276013"/>
            </a:xfrm>
            <a:prstGeom prst="rect">
              <a:avLst/>
            </a:prstGeom>
          </p:spPr>
        </p:pic>
      </p:gr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5608" y="1417320"/>
            <a:ext cx="7393425" cy="311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380931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Session 4</a:t>
            </a:r>
            <a:endParaRPr lang="en-US" dirty="0"/>
          </a:p>
        </p:txBody>
      </p:sp>
      <p:sp>
        <p:nvSpPr>
          <p:cNvPr id="6" name="Content Placeholder 5"/>
          <p:cNvSpPr>
            <a:spLocks noGrp="1"/>
          </p:cNvSpPr>
          <p:nvPr>
            <p:ph idx="1"/>
          </p:nvPr>
        </p:nvSpPr>
        <p:spPr/>
        <p:txBody>
          <a:bodyPr anchor="ctr" anchorCtr="0">
            <a:normAutofit/>
          </a:bodyPr>
          <a:lstStyle/>
          <a:p>
            <a:pPr>
              <a:spcAft>
                <a:spcPts val="600"/>
              </a:spcAft>
            </a:pPr>
            <a:r>
              <a:rPr lang="en-US" sz="2400" dirty="0" smtClean="0"/>
              <a:t>Alice’s goal: No </a:t>
            </a:r>
            <a:r>
              <a:rPr lang="en-US" sz="2400" dirty="0"/>
              <a:t>more than </a:t>
            </a:r>
          </a:p>
          <a:p>
            <a:pPr marL="457200" lvl="1" indent="0">
              <a:spcAft>
                <a:spcPts val="600"/>
              </a:spcAft>
              <a:buNone/>
            </a:pPr>
            <a:r>
              <a:rPr lang="en-US" sz="2000" dirty="0" smtClean="0"/>
              <a:t>3 </a:t>
            </a:r>
            <a:r>
              <a:rPr lang="en-US" sz="2000" dirty="0"/>
              <a:t>blurts, 3 out of seats, and 1 touch per week</a:t>
            </a:r>
            <a:r>
              <a:rPr lang="en-US" sz="2000" dirty="0" smtClean="0"/>
              <a:t>.</a:t>
            </a:r>
          </a:p>
          <a:p>
            <a:pPr>
              <a:spcAft>
                <a:spcPts val="600"/>
              </a:spcAft>
            </a:pPr>
            <a:r>
              <a:rPr lang="en-US" sz="2400" dirty="0"/>
              <a:t>D</a:t>
            </a:r>
            <a:r>
              <a:rPr lang="en-US" sz="2400" dirty="0" smtClean="0"/>
              <a:t>ata from week 3</a:t>
            </a:r>
          </a:p>
          <a:p>
            <a:pPr marL="400050" lvl="2" indent="0">
              <a:spcAft>
                <a:spcPts val="600"/>
              </a:spcAft>
              <a:buNone/>
            </a:pPr>
            <a:r>
              <a:rPr lang="en-US" sz="2000" dirty="0" smtClean="0"/>
              <a:t>	3 blurts, 3 out of seats, and 1 touch</a:t>
            </a:r>
          </a:p>
          <a:p>
            <a:pPr>
              <a:spcAft>
                <a:spcPts val="600"/>
              </a:spcAft>
            </a:pPr>
            <a:r>
              <a:rPr lang="en-US" sz="2400" dirty="0" smtClean="0"/>
              <a:t>Alice’s goal has been met</a:t>
            </a:r>
          </a:p>
          <a:p>
            <a:pPr>
              <a:spcAft>
                <a:spcPts val="600"/>
              </a:spcAft>
            </a:pPr>
            <a:r>
              <a:rPr lang="en-US" sz="2400" dirty="0" smtClean="0"/>
              <a:t>Case closed.</a:t>
            </a: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4" name="Slide Number Placeholder 3"/>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21</a:t>
            </a:fld>
            <a:endParaRPr lang="en-US"/>
          </a:p>
        </p:txBody>
      </p:sp>
    </p:spTree>
    <p:extLst>
      <p:ext uri="{BB962C8B-B14F-4D97-AF65-F5344CB8AC3E}">
        <p14:creationId xmlns:p14="http://schemas.microsoft.com/office/powerpoint/2010/main" val="227277902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 of Team Session 4</a:t>
            </a:r>
            <a:endParaRPr lang="en-US" dirty="0"/>
          </a:p>
        </p:txBody>
      </p:sp>
      <p:sp>
        <p:nvSpPr>
          <p:cNvPr id="3" name="Content Placeholder 2"/>
          <p:cNvSpPr>
            <a:spLocks noGrp="1"/>
          </p:cNvSpPr>
          <p:nvPr>
            <p:ph idx="1"/>
          </p:nvPr>
        </p:nvSpPr>
        <p:spPr/>
        <p:txBody>
          <a:bodyPr anchor="ctr" anchorCtr="0">
            <a:normAutofit/>
          </a:bodyPr>
          <a:lstStyle/>
          <a:p>
            <a:pPr marL="0" indent="0">
              <a:lnSpc>
                <a:spcPct val="110000"/>
              </a:lnSpc>
              <a:spcBef>
                <a:spcPts val="0"/>
              </a:spcBef>
              <a:spcAft>
                <a:spcPts val="600"/>
              </a:spcAft>
              <a:buNone/>
            </a:pPr>
            <a:r>
              <a:rPr lang="en-US" sz="2200" smtClean="0"/>
              <a:t>(1) Identify </a:t>
            </a:r>
            <a:r>
              <a:rPr lang="en-US" sz="2200" dirty="0" smtClean="0"/>
              <a:t>the student’s problem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(2) Collect </a:t>
            </a:r>
            <a:r>
              <a:rPr lang="en-US" sz="2200" dirty="0" smtClean="0"/>
              <a:t>baseline data</a:t>
            </a:r>
            <a:r>
              <a:rPr lang="en-US" sz="2200" b="1" dirty="0" smtClean="0">
                <a:solidFill>
                  <a:srgbClr val="FF0000"/>
                </a:solidFill>
              </a:rPr>
              <a:t> </a:t>
            </a:r>
            <a:r>
              <a:rPr lang="en-US" sz="2200" dirty="0" smtClean="0"/>
              <a:t> </a:t>
            </a:r>
            <a:r>
              <a:rPr lang="en-US" sz="2200" dirty="0" smtClean="0">
                <a:solidFill>
                  <a:srgbClr val="FF0000"/>
                </a:solidFill>
                <a:latin typeface="Zapf Dingbats"/>
              </a:rPr>
              <a:t>✓</a:t>
            </a:r>
            <a:endParaRPr lang="en-US" sz="2200" b="1" dirty="0" smtClean="0">
              <a:solidFill>
                <a:srgbClr val="FF0000"/>
              </a:solidFill>
            </a:endParaRPr>
          </a:p>
          <a:p>
            <a:pPr marL="0" indent="0">
              <a:lnSpc>
                <a:spcPct val="110000"/>
              </a:lnSpc>
              <a:spcBef>
                <a:spcPts val="0"/>
              </a:spcBef>
              <a:spcAft>
                <a:spcPts val="600"/>
              </a:spcAft>
              <a:buNone/>
            </a:pPr>
            <a:r>
              <a:rPr lang="en-US" sz="2200" dirty="0" smtClean="0"/>
              <a:t>(3) Establish an intervention goal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(4) Hypothesize a reason for the student’s problem </a:t>
            </a:r>
            <a:r>
              <a:rPr lang="en-US" sz="2200" b="1" dirty="0" smtClean="0">
                <a:solidFill>
                  <a:srgbClr val="FF0000"/>
                </a:solidFill>
              </a:rPr>
              <a:t> </a:t>
            </a:r>
            <a:r>
              <a:rPr lang="en-US" sz="2200" dirty="0" smtClean="0"/>
              <a:t>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(5) Establish a step-by-step intervention plan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(6) Assess integrity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(7) Collect data on the student’s response to intervention </a:t>
            </a:r>
            <a:r>
              <a:rPr lang="en-US" sz="2200" dirty="0" smtClean="0">
                <a:solidFill>
                  <a:srgbClr val="FF0000"/>
                </a:solidFill>
                <a:latin typeface="Zapf Dingbats"/>
              </a:rPr>
              <a:t>✓</a:t>
            </a:r>
            <a:endParaRPr lang="en-US" sz="2200" dirty="0" smtClean="0"/>
          </a:p>
          <a:p>
            <a:pPr marL="0" indent="0">
              <a:lnSpc>
                <a:spcPct val="110000"/>
              </a:lnSpc>
              <a:spcBef>
                <a:spcPts val="0"/>
              </a:spcBef>
              <a:spcAft>
                <a:spcPts val="600"/>
              </a:spcAft>
              <a:buNone/>
            </a:pPr>
            <a:r>
              <a:rPr lang="en-US" sz="2200" dirty="0" smtClean="0"/>
              <a:t>(8) Evaluate effectiveness of the plan by comparing post</a:t>
            </a:r>
            <a:r>
              <a:rPr lang="en-US" sz="2200" dirty="0" smtClean="0"/>
              <a:t>-</a:t>
            </a:r>
            <a:br>
              <a:rPr lang="en-US" sz="2200" dirty="0" smtClean="0"/>
            </a:br>
            <a:r>
              <a:rPr lang="en-US" sz="2200" dirty="0" smtClean="0"/>
              <a:t>     intervention data </a:t>
            </a:r>
            <a:r>
              <a:rPr lang="en-US" sz="2200" dirty="0" smtClean="0"/>
              <a:t>with baseline data.</a:t>
            </a:r>
            <a:r>
              <a:rPr lang="en-US" sz="2200" dirty="0" smtClean="0">
                <a:solidFill>
                  <a:srgbClr val="FF0000"/>
                </a:solidFill>
                <a:latin typeface="Zapf Dingbats"/>
              </a:rPr>
              <a:t> ✓</a:t>
            </a:r>
            <a:endParaRPr lang="en-US" sz="2200" dirty="0" smtClean="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22</a:t>
            </a:fld>
            <a:endParaRPr lang="en-US"/>
          </a:p>
        </p:txBody>
      </p:sp>
    </p:spTree>
    <p:extLst>
      <p:ext uri="{BB962C8B-B14F-4D97-AF65-F5344CB8AC3E}">
        <p14:creationId xmlns:p14="http://schemas.microsoft.com/office/powerpoint/2010/main" val="132170038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Behavior Diary</a:t>
            </a:r>
            <a:endParaRPr lang="en-US" dirty="0"/>
          </a:p>
        </p:txBody>
      </p:sp>
      <p:sp>
        <p:nvSpPr>
          <p:cNvPr id="3" name="Content Placeholder 2"/>
          <p:cNvSpPr>
            <a:spLocks noGrp="1"/>
          </p:cNvSpPr>
          <p:nvPr>
            <p:ph idx="1"/>
          </p:nvPr>
        </p:nvSpPr>
        <p:spPr/>
        <p:txBody>
          <a:bodyPr anchor="ctr" anchorCtr="0">
            <a:normAutofit/>
          </a:bodyPr>
          <a:lstStyle/>
          <a:p>
            <a:pPr>
              <a:spcAft>
                <a:spcPts val="600"/>
              </a:spcAft>
            </a:pPr>
            <a:r>
              <a:rPr lang="en-US" sz="2400" dirty="0" smtClean="0"/>
              <a:t>Useful for helping find out why specific kind of misbehavior occurs</a:t>
            </a:r>
          </a:p>
          <a:p>
            <a:pPr>
              <a:spcAft>
                <a:spcPts val="600"/>
              </a:spcAft>
            </a:pPr>
            <a:r>
              <a:rPr lang="en-US" sz="2400" dirty="0" smtClean="0"/>
              <a:t>Indicate what can be changed in the classroom</a:t>
            </a:r>
          </a:p>
          <a:p>
            <a:pPr>
              <a:spcAft>
                <a:spcPts val="600"/>
              </a:spcAft>
            </a:pPr>
            <a:r>
              <a:rPr lang="en-US" sz="2400" dirty="0" smtClean="0"/>
              <a:t>Data can be easily counted, summarized, and charted</a:t>
            </a: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23</a:t>
            </a:fld>
            <a:endParaRPr lang="en-US"/>
          </a:p>
        </p:txBody>
      </p:sp>
    </p:spTree>
    <p:extLst>
      <p:ext uri="{BB962C8B-B14F-4D97-AF65-F5344CB8AC3E}">
        <p14:creationId xmlns:p14="http://schemas.microsoft.com/office/powerpoint/2010/main" val="124225255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Pre-Referral Teams</a:t>
            </a:r>
            <a:endParaRPr lang="en-US" dirty="0"/>
          </a:p>
        </p:txBody>
      </p:sp>
      <p:sp>
        <p:nvSpPr>
          <p:cNvPr id="3" name="Content Placeholder 2"/>
          <p:cNvSpPr>
            <a:spLocks noGrp="1"/>
          </p:cNvSpPr>
          <p:nvPr>
            <p:ph idx="1"/>
          </p:nvPr>
        </p:nvSpPr>
        <p:spPr/>
        <p:txBody>
          <a:bodyPr anchor="ctr" anchorCtr="0">
            <a:noAutofit/>
          </a:bodyPr>
          <a:lstStyle/>
          <a:p>
            <a:pPr marL="0" indent="0">
              <a:lnSpc>
                <a:spcPct val="110000"/>
              </a:lnSpc>
              <a:spcBef>
                <a:spcPts val="0"/>
              </a:spcBef>
              <a:spcAft>
                <a:spcPts val="600"/>
              </a:spcAft>
              <a:buNone/>
            </a:pPr>
            <a:r>
              <a:rPr lang="en-US" sz="2400" dirty="0" smtClean="0"/>
              <a:t>(1) Identify </a:t>
            </a:r>
            <a:r>
              <a:rPr lang="en-US" sz="2400" dirty="0"/>
              <a:t>the student’s problem </a:t>
            </a:r>
          </a:p>
          <a:p>
            <a:pPr marL="0" indent="0">
              <a:lnSpc>
                <a:spcPct val="110000"/>
              </a:lnSpc>
              <a:spcBef>
                <a:spcPts val="0"/>
              </a:spcBef>
              <a:spcAft>
                <a:spcPts val="600"/>
              </a:spcAft>
              <a:buNone/>
            </a:pPr>
            <a:r>
              <a:rPr lang="en-US" sz="2400" dirty="0" smtClean="0"/>
              <a:t>(2) Collect </a:t>
            </a:r>
            <a:r>
              <a:rPr lang="en-US" sz="2400" dirty="0"/>
              <a:t>baseline data </a:t>
            </a:r>
          </a:p>
          <a:p>
            <a:pPr marL="0" indent="0">
              <a:lnSpc>
                <a:spcPct val="110000"/>
              </a:lnSpc>
              <a:spcBef>
                <a:spcPts val="0"/>
              </a:spcBef>
              <a:spcAft>
                <a:spcPts val="600"/>
              </a:spcAft>
              <a:buNone/>
            </a:pPr>
            <a:r>
              <a:rPr lang="en-US" sz="2400" dirty="0" smtClean="0"/>
              <a:t>(</a:t>
            </a:r>
            <a:r>
              <a:rPr lang="en-US" sz="2400" dirty="0"/>
              <a:t>3) </a:t>
            </a:r>
            <a:r>
              <a:rPr lang="en-US" sz="2400" dirty="0" smtClean="0"/>
              <a:t>Establish </a:t>
            </a:r>
            <a:r>
              <a:rPr lang="en-US" sz="2400" dirty="0"/>
              <a:t>an intervention </a:t>
            </a:r>
            <a:r>
              <a:rPr lang="en-US" sz="2400" dirty="0" smtClean="0"/>
              <a:t>goal </a:t>
            </a:r>
            <a:endParaRPr lang="en-US" sz="2400" dirty="0"/>
          </a:p>
          <a:p>
            <a:pPr marL="0" indent="0">
              <a:lnSpc>
                <a:spcPct val="110000"/>
              </a:lnSpc>
              <a:spcBef>
                <a:spcPts val="0"/>
              </a:spcBef>
              <a:spcAft>
                <a:spcPts val="600"/>
              </a:spcAft>
              <a:buNone/>
            </a:pPr>
            <a:r>
              <a:rPr lang="en-US" sz="2400" dirty="0" smtClean="0"/>
              <a:t>(</a:t>
            </a:r>
            <a:r>
              <a:rPr lang="en-US" sz="2400" dirty="0"/>
              <a:t>4) </a:t>
            </a:r>
            <a:r>
              <a:rPr lang="en-US" sz="2400" dirty="0" smtClean="0"/>
              <a:t>Hypothesize a </a:t>
            </a:r>
            <a:r>
              <a:rPr lang="en-US" sz="2400" dirty="0"/>
              <a:t>reason for the student’s problem </a:t>
            </a:r>
          </a:p>
          <a:p>
            <a:pPr marL="0" indent="0">
              <a:lnSpc>
                <a:spcPct val="110000"/>
              </a:lnSpc>
              <a:spcBef>
                <a:spcPts val="0"/>
              </a:spcBef>
              <a:spcAft>
                <a:spcPts val="600"/>
              </a:spcAft>
              <a:buNone/>
            </a:pPr>
            <a:r>
              <a:rPr lang="en-US" sz="2400" dirty="0" smtClean="0"/>
              <a:t>(</a:t>
            </a:r>
            <a:r>
              <a:rPr lang="en-US" sz="2400" dirty="0"/>
              <a:t>5) </a:t>
            </a:r>
            <a:r>
              <a:rPr lang="en-US" sz="2400" dirty="0" smtClean="0"/>
              <a:t>Establish </a:t>
            </a:r>
            <a:r>
              <a:rPr lang="en-US" sz="2400" dirty="0"/>
              <a:t>a step-by-step intervention </a:t>
            </a:r>
            <a:r>
              <a:rPr lang="en-US" sz="2400" dirty="0" smtClean="0"/>
              <a:t>plan </a:t>
            </a:r>
            <a:endParaRPr lang="en-US" sz="2400" dirty="0"/>
          </a:p>
          <a:p>
            <a:pPr marL="0" indent="0">
              <a:lnSpc>
                <a:spcPct val="110000"/>
              </a:lnSpc>
              <a:spcBef>
                <a:spcPts val="0"/>
              </a:spcBef>
              <a:spcAft>
                <a:spcPts val="600"/>
              </a:spcAft>
              <a:buNone/>
            </a:pPr>
            <a:r>
              <a:rPr lang="en-US" sz="2400" dirty="0" smtClean="0"/>
              <a:t>(</a:t>
            </a:r>
            <a:r>
              <a:rPr lang="en-US" sz="2400" dirty="0"/>
              <a:t>6) </a:t>
            </a:r>
            <a:r>
              <a:rPr lang="en-US" sz="2400" dirty="0" smtClean="0"/>
              <a:t>Assess integrity </a:t>
            </a:r>
            <a:endParaRPr lang="en-US" sz="2400" dirty="0"/>
          </a:p>
          <a:p>
            <a:pPr marL="0" indent="0">
              <a:lnSpc>
                <a:spcPct val="110000"/>
              </a:lnSpc>
              <a:spcBef>
                <a:spcPts val="0"/>
              </a:spcBef>
              <a:spcAft>
                <a:spcPts val="600"/>
              </a:spcAft>
              <a:buNone/>
            </a:pPr>
            <a:r>
              <a:rPr lang="en-US" sz="2400" dirty="0" smtClean="0"/>
              <a:t>(</a:t>
            </a:r>
            <a:r>
              <a:rPr lang="en-US" sz="2400" dirty="0"/>
              <a:t>7) </a:t>
            </a:r>
            <a:r>
              <a:rPr lang="en-US" sz="2400" dirty="0" smtClean="0"/>
              <a:t>Collect </a:t>
            </a:r>
            <a:r>
              <a:rPr lang="en-US" sz="2400" dirty="0"/>
              <a:t>data on the student’s response to </a:t>
            </a:r>
            <a:r>
              <a:rPr lang="en-US" sz="2400" dirty="0" smtClean="0"/>
              <a:t>intervention</a:t>
            </a:r>
            <a:endParaRPr lang="en-US" sz="2400" dirty="0"/>
          </a:p>
          <a:p>
            <a:pPr marL="0" indent="0">
              <a:lnSpc>
                <a:spcPct val="110000"/>
              </a:lnSpc>
              <a:spcBef>
                <a:spcPts val="0"/>
              </a:spcBef>
              <a:spcAft>
                <a:spcPts val="600"/>
              </a:spcAft>
              <a:buNone/>
            </a:pPr>
            <a:r>
              <a:rPr lang="en-US" sz="2400" dirty="0" smtClean="0"/>
              <a:t>(</a:t>
            </a:r>
            <a:r>
              <a:rPr lang="en-US" sz="2400" dirty="0"/>
              <a:t>8) </a:t>
            </a:r>
            <a:r>
              <a:rPr lang="en-US" sz="2400" dirty="0" smtClean="0"/>
              <a:t>Evaluate effectiveness </a:t>
            </a:r>
            <a:r>
              <a:rPr lang="en-US" sz="2400" dirty="0"/>
              <a:t>of the plan by comparing </a:t>
            </a:r>
            <a:r>
              <a:rPr lang="en-US" sz="2400" dirty="0" smtClean="0"/>
              <a:t/>
            </a:r>
            <a:br>
              <a:rPr lang="en-US" sz="2400" dirty="0" smtClean="0"/>
            </a:br>
            <a:r>
              <a:rPr lang="en-US" sz="2400" dirty="0" smtClean="0"/>
              <a:t>     post</a:t>
            </a:r>
            <a:r>
              <a:rPr lang="en-US" sz="2400" dirty="0"/>
              <a:t>-intervention data with baseline data</a:t>
            </a:r>
            <a:r>
              <a:rPr lang="en-US" sz="2400" dirty="0" smtClean="0"/>
              <a:t>.</a:t>
            </a:r>
            <a:endParaRPr lang="en-US" sz="24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3</a:t>
            </a:fld>
            <a:endParaRPr lang="en-US"/>
          </a:p>
        </p:txBody>
      </p:sp>
    </p:spTree>
    <p:extLst>
      <p:ext uri="{BB962C8B-B14F-4D97-AF65-F5344CB8AC3E}">
        <p14:creationId xmlns:p14="http://schemas.microsoft.com/office/powerpoint/2010/main" val="133150866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Pre-Referral Teams</a:t>
            </a:r>
            <a:endParaRPr lang="en-US" dirty="0"/>
          </a:p>
        </p:txBody>
      </p:sp>
      <p:sp>
        <p:nvSpPr>
          <p:cNvPr id="3" name="Content Placeholder 2"/>
          <p:cNvSpPr>
            <a:spLocks noGrp="1"/>
          </p:cNvSpPr>
          <p:nvPr>
            <p:ph idx="1"/>
          </p:nvPr>
        </p:nvSpPr>
        <p:spPr/>
        <p:txBody>
          <a:bodyPr anchor="ctr" anchorCtr="0">
            <a:noAutofit/>
          </a:bodyPr>
          <a:lstStyle/>
          <a:p>
            <a:pPr marL="457200" indent="-457200">
              <a:lnSpc>
                <a:spcPct val="110000"/>
              </a:lnSpc>
              <a:spcBef>
                <a:spcPts val="0"/>
              </a:spcBef>
              <a:spcAft>
                <a:spcPts val="600"/>
              </a:spcAft>
              <a:buAutoNum type="arabicParenBoth"/>
            </a:pPr>
            <a:r>
              <a:rPr lang="en-US" sz="2400" dirty="0" smtClean="0"/>
              <a:t>Identify </a:t>
            </a:r>
            <a:r>
              <a:rPr lang="en-US" sz="2400" dirty="0"/>
              <a:t>the student’s problem </a:t>
            </a:r>
          </a:p>
          <a:p>
            <a:pPr marL="457200" indent="-457200">
              <a:lnSpc>
                <a:spcPct val="110000"/>
              </a:lnSpc>
              <a:spcBef>
                <a:spcPts val="0"/>
              </a:spcBef>
              <a:spcAft>
                <a:spcPts val="600"/>
              </a:spcAft>
              <a:buAutoNum type="arabicParenBoth"/>
            </a:pPr>
            <a:r>
              <a:rPr lang="en-US" sz="2400" dirty="0" smtClean="0"/>
              <a:t>Collect </a:t>
            </a:r>
            <a:r>
              <a:rPr lang="en-US" sz="2400" dirty="0"/>
              <a:t>baseline data </a:t>
            </a:r>
          </a:p>
          <a:p>
            <a:pPr marL="0" indent="0">
              <a:lnSpc>
                <a:spcPct val="110000"/>
              </a:lnSpc>
              <a:spcBef>
                <a:spcPts val="0"/>
              </a:spcBef>
              <a:spcAft>
                <a:spcPts val="600"/>
              </a:spcAft>
              <a:buNone/>
            </a:pPr>
            <a:r>
              <a:rPr lang="en-US" sz="2400" dirty="0" smtClean="0"/>
              <a:t>(</a:t>
            </a:r>
            <a:r>
              <a:rPr lang="en-US" sz="2400" dirty="0"/>
              <a:t>3) </a:t>
            </a:r>
            <a:r>
              <a:rPr lang="en-US" sz="2400" dirty="0" smtClean="0"/>
              <a:t>Establish </a:t>
            </a:r>
            <a:r>
              <a:rPr lang="en-US" sz="2400" dirty="0"/>
              <a:t>an intervention </a:t>
            </a:r>
            <a:r>
              <a:rPr lang="en-US" sz="2400" dirty="0" smtClean="0"/>
              <a:t>goal </a:t>
            </a:r>
            <a:endParaRPr lang="en-US" sz="2400" dirty="0"/>
          </a:p>
          <a:p>
            <a:pPr marL="0" indent="0">
              <a:lnSpc>
                <a:spcPct val="110000"/>
              </a:lnSpc>
              <a:spcBef>
                <a:spcPts val="0"/>
              </a:spcBef>
              <a:spcAft>
                <a:spcPts val="600"/>
              </a:spcAft>
              <a:buNone/>
            </a:pPr>
            <a:r>
              <a:rPr lang="en-US" sz="2400" dirty="0" smtClean="0"/>
              <a:t>(</a:t>
            </a:r>
            <a:r>
              <a:rPr lang="en-US" sz="2400" dirty="0"/>
              <a:t>4) </a:t>
            </a:r>
            <a:r>
              <a:rPr lang="en-US" sz="2400" dirty="0" smtClean="0"/>
              <a:t>Hypothesize a </a:t>
            </a:r>
            <a:r>
              <a:rPr lang="en-US" sz="2400" dirty="0"/>
              <a:t>reason for the student’s problem </a:t>
            </a:r>
          </a:p>
          <a:p>
            <a:pPr marL="0" indent="0">
              <a:lnSpc>
                <a:spcPct val="110000"/>
              </a:lnSpc>
              <a:spcBef>
                <a:spcPts val="0"/>
              </a:spcBef>
              <a:spcAft>
                <a:spcPts val="600"/>
              </a:spcAft>
              <a:buNone/>
            </a:pPr>
            <a:r>
              <a:rPr lang="en-US" sz="2400" dirty="0" smtClean="0"/>
              <a:t>(</a:t>
            </a:r>
            <a:r>
              <a:rPr lang="en-US" sz="2400" dirty="0"/>
              <a:t>5) </a:t>
            </a:r>
            <a:r>
              <a:rPr lang="en-US" sz="2400" dirty="0" smtClean="0"/>
              <a:t>Establish </a:t>
            </a:r>
            <a:r>
              <a:rPr lang="en-US" sz="2400" dirty="0"/>
              <a:t>a step-by-step intervention </a:t>
            </a:r>
            <a:r>
              <a:rPr lang="en-US" sz="2400" dirty="0" smtClean="0"/>
              <a:t>plan </a:t>
            </a:r>
            <a:endParaRPr lang="en-US" sz="2400" dirty="0"/>
          </a:p>
          <a:p>
            <a:pPr marL="0" indent="0">
              <a:lnSpc>
                <a:spcPct val="110000"/>
              </a:lnSpc>
              <a:spcBef>
                <a:spcPts val="0"/>
              </a:spcBef>
              <a:spcAft>
                <a:spcPts val="600"/>
              </a:spcAft>
              <a:buNone/>
            </a:pPr>
            <a:r>
              <a:rPr lang="en-US" sz="2400" dirty="0" smtClean="0"/>
              <a:t>(</a:t>
            </a:r>
            <a:r>
              <a:rPr lang="en-US" sz="2400" dirty="0"/>
              <a:t>6) </a:t>
            </a:r>
            <a:r>
              <a:rPr lang="en-US" sz="2400" dirty="0" smtClean="0"/>
              <a:t>Assess integrity </a:t>
            </a:r>
            <a:endParaRPr lang="en-US" sz="2400" dirty="0"/>
          </a:p>
          <a:p>
            <a:pPr marL="0" indent="0">
              <a:lnSpc>
                <a:spcPct val="110000"/>
              </a:lnSpc>
              <a:spcBef>
                <a:spcPts val="0"/>
              </a:spcBef>
              <a:spcAft>
                <a:spcPts val="600"/>
              </a:spcAft>
              <a:buNone/>
            </a:pPr>
            <a:r>
              <a:rPr lang="en-US" sz="2400" dirty="0" smtClean="0"/>
              <a:t>(</a:t>
            </a:r>
            <a:r>
              <a:rPr lang="en-US" sz="2400" dirty="0"/>
              <a:t>7) </a:t>
            </a:r>
            <a:r>
              <a:rPr lang="en-US" sz="2400" dirty="0" smtClean="0"/>
              <a:t>Collect </a:t>
            </a:r>
            <a:r>
              <a:rPr lang="en-US" sz="2400" dirty="0"/>
              <a:t>data on the student’s response to </a:t>
            </a:r>
            <a:r>
              <a:rPr lang="en-US" sz="2400" dirty="0" smtClean="0"/>
              <a:t>intervention</a:t>
            </a:r>
            <a:endParaRPr lang="en-US" sz="2400" dirty="0"/>
          </a:p>
          <a:p>
            <a:pPr marL="0" indent="0">
              <a:lnSpc>
                <a:spcPct val="110000"/>
              </a:lnSpc>
              <a:spcBef>
                <a:spcPts val="0"/>
              </a:spcBef>
              <a:spcAft>
                <a:spcPts val="600"/>
              </a:spcAft>
              <a:buNone/>
            </a:pPr>
            <a:r>
              <a:rPr lang="en-US" sz="2400" dirty="0" smtClean="0"/>
              <a:t>(</a:t>
            </a:r>
            <a:r>
              <a:rPr lang="en-US" sz="2400" dirty="0"/>
              <a:t>8) </a:t>
            </a:r>
            <a:r>
              <a:rPr lang="en-US" sz="2400" dirty="0" smtClean="0"/>
              <a:t>Evaluate effectiveness </a:t>
            </a:r>
            <a:r>
              <a:rPr lang="en-US" sz="2400" dirty="0"/>
              <a:t>of the plan by comparing </a:t>
            </a:r>
            <a:r>
              <a:rPr lang="en-US" sz="2400" dirty="0" smtClean="0"/>
              <a:t/>
            </a:r>
            <a:br>
              <a:rPr lang="en-US" sz="2400" dirty="0" smtClean="0"/>
            </a:br>
            <a:r>
              <a:rPr lang="en-US" sz="2400" dirty="0" smtClean="0"/>
              <a:t>	post</a:t>
            </a:r>
            <a:r>
              <a:rPr lang="en-US" sz="2400" dirty="0"/>
              <a:t>-intervention data with baseline data</a:t>
            </a:r>
            <a:r>
              <a:rPr lang="en-US" sz="2400" dirty="0" smtClean="0"/>
              <a:t>.</a:t>
            </a:r>
            <a:endParaRPr lang="en-US" sz="2400" dirty="0"/>
          </a:p>
        </p:txBody>
      </p:sp>
      <p:sp>
        <p:nvSpPr>
          <p:cNvPr id="4" name="Footer Placeholder 3"/>
          <p:cNvSpPr>
            <a:spLocks noGrp="1"/>
          </p:cNvSpPr>
          <p:nvPr>
            <p:ph type="ftr" sz="quarter" idx="11"/>
          </p:nvPr>
        </p:nvSpPr>
        <p:spPr>
          <a:xfrm>
            <a:off x="3124200" y="6173787"/>
            <a:ext cx="2895600" cy="365125"/>
          </a:xfrm>
          <a:prstGeom prst="rect">
            <a:avLst/>
          </a:prstGeom>
        </p:spPr>
        <p:txBody>
          <a:bodyPr/>
          <a:lstStyle/>
          <a:p>
            <a:pPr algn="ctr"/>
            <a:r>
              <a:rPr lang="en-US" smtClean="0"/>
              <a:t>Georgette Yetter, PhD</a:t>
            </a:r>
            <a:endParaRPr lang="en-US"/>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4</a:t>
            </a:fld>
            <a:endParaRPr lang="en-US"/>
          </a:p>
        </p:txBody>
      </p:sp>
    </p:spTree>
    <p:extLst>
      <p:ext uri="{BB962C8B-B14F-4D97-AF65-F5344CB8AC3E}">
        <p14:creationId xmlns:p14="http://schemas.microsoft.com/office/powerpoint/2010/main" val="315369418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t>
            </a:r>
            <a:endParaRPr lang="en-US" dirty="0"/>
          </a:p>
        </p:txBody>
      </p:sp>
      <p:sp>
        <p:nvSpPr>
          <p:cNvPr id="3" name="Content Placeholder 2"/>
          <p:cNvSpPr>
            <a:spLocks noGrp="1"/>
          </p:cNvSpPr>
          <p:nvPr>
            <p:ph idx="1"/>
          </p:nvPr>
        </p:nvSpPr>
        <p:spPr/>
        <p:txBody>
          <a:bodyPr anchor="ctr" anchorCtr="0">
            <a:normAutofit lnSpcReduction="10000"/>
          </a:bodyPr>
          <a:lstStyle/>
          <a:p>
            <a:pPr>
              <a:spcAft>
                <a:spcPts val="600"/>
              </a:spcAft>
            </a:pPr>
            <a:r>
              <a:rPr lang="en-US" sz="2400" u="sng" dirty="0" smtClean="0"/>
              <a:t>Student:</a:t>
            </a:r>
            <a:r>
              <a:rPr lang="en-US" sz="2400" dirty="0" smtClean="0"/>
              <a:t> </a:t>
            </a:r>
            <a:r>
              <a:rPr lang="en-US" sz="2400" dirty="0"/>
              <a:t>Alice (age 13, grade 7)</a:t>
            </a:r>
          </a:p>
          <a:p>
            <a:pPr>
              <a:spcAft>
                <a:spcPts val="600"/>
              </a:spcAft>
            </a:pPr>
            <a:r>
              <a:rPr lang="en-US" sz="2400" u="sng" dirty="0" smtClean="0"/>
              <a:t>Problems:</a:t>
            </a:r>
            <a:r>
              <a:rPr lang="en-US" sz="2400" dirty="0" smtClean="0"/>
              <a:t> </a:t>
            </a:r>
            <a:r>
              <a:rPr lang="en-US" sz="2400" dirty="0"/>
              <a:t>Persistently gets out of her seat in English class, </a:t>
            </a:r>
            <a:r>
              <a:rPr lang="en-US" sz="2400" dirty="0" smtClean="0"/>
              <a:t>touches/hugs </a:t>
            </a:r>
            <a:r>
              <a:rPr lang="en-US" sz="2400" dirty="0"/>
              <a:t>other kids </a:t>
            </a:r>
            <a:r>
              <a:rPr lang="en-US" sz="2400" dirty="0" smtClean="0"/>
              <a:t>(esp. Adam)</a:t>
            </a:r>
            <a:r>
              <a:rPr lang="en-US" sz="2400" dirty="0"/>
              <a:t>, blurts out, </a:t>
            </a:r>
            <a:r>
              <a:rPr lang="en-US" sz="2400" dirty="0" smtClean="0"/>
              <a:t>and ignores </a:t>
            </a:r>
            <a:r>
              <a:rPr lang="en-US" sz="2400" dirty="0"/>
              <a:t>repeated teacher requests to sit down and be quiet. </a:t>
            </a:r>
            <a:endParaRPr lang="en-US" sz="2400" dirty="0" smtClean="0"/>
          </a:p>
          <a:p>
            <a:pPr>
              <a:spcAft>
                <a:spcPts val="600"/>
              </a:spcAft>
            </a:pPr>
            <a:r>
              <a:rPr lang="en-US" sz="2400" dirty="0" smtClean="0"/>
              <a:t>Not </a:t>
            </a:r>
            <a:r>
              <a:rPr lang="en-US" sz="2400" dirty="0"/>
              <a:t>paying attention and not doing her classwork. </a:t>
            </a:r>
            <a:r>
              <a:rPr lang="en-US" sz="2400" dirty="0" smtClean="0"/>
              <a:t>Disrupting </a:t>
            </a:r>
            <a:r>
              <a:rPr lang="en-US" sz="2400" dirty="0"/>
              <a:t>class and interfering with everyone’s learning.</a:t>
            </a:r>
          </a:p>
          <a:p>
            <a:pPr>
              <a:spcAft>
                <a:spcPts val="600"/>
              </a:spcAft>
            </a:pPr>
            <a:r>
              <a:rPr lang="en-US" sz="2400" u="sng" dirty="0"/>
              <a:t>How </a:t>
            </a:r>
            <a:r>
              <a:rPr lang="en-US" sz="2400" u="sng" dirty="0" smtClean="0"/>
              <a:t>often</a:t>
            </a:r>
            <a:r>
              <a:rPr lang="en-US" sz="2400" u="sng" dirty="0"/>
              <a:t>?</a:t>
            </a:r>
            <a:r>
              <a:rPr lang="en-US" sz="2400" dirty="0"/>
              <a:t> A lot. Almost every single class </a:t>
            </a:r>
            <a:r>
              <a:rPr lang="en-US" sz="2400" dirty="0" smtClean="0"/>
              <a:t>period.</a:t>
            </a:r>
            <a:endParaRPr lang="en-US" sz="2400" dirty="0"/>
          </a:p>
          <a:p>
            <a:pPr>
              <a:spcAft>
                <a:spcPts val="600"/>
              </a:spcAft>
            </a:pPr>
            <a:r>
              <a:rPr lang="en-US" sz="2400" u="sng" dirty="0"/>
              <a:t>When </a:t>
            </a:r>
            <a:r>
              <a:rPr lang="en-US" sz="2400" u="sng" dirty="0" smtClean="0"/>
              <a:t>did it start</a:t>
            </a:r>
            <a:r>
              <a:rPr lang="en-US" sz="2400" u="sng" dirty="0"/>
              <a:t>?</a:t>
            </a:r>
            <a:r>
              <a:rPr lang="en-US" sz="2400" dirty="0"/>
              <a:t> Beginning of the school year</a:t>
            </a:r>
            <a:r>
              <a:rPr lang="en-US" sz="2400" dirty="0" smtClean="0"/>
              <a:t>.</a:t>
            </a:r>
          </a:p>
          <a:p>
            <a:pPr>
              <a:spcAft>
                <a:spcPts val="600"/>
              </a:spcAft>
            </a:pPr>
            <a:r>
              <a:rPr lang="en-US" sz="2400" u="sng" dirty="0" smtClean="0"/>
              <a:t>Why?</a:t>
            </a:r>
            <a:r>
              <a:rPr lang="en-US" sz="2400" dirty="0" smtClean="0"/>
              <a:t> </a:t>
            </a:r>
            <a:r>
              <a:rPr lang="en-US" sz="2400" dirty="0"/>
              <a:t>English teacher, Mr. Munroe, thinks she’s boy-crazy, </a:t>
            </a:r>
            <a:r>
              <a:rPr lang="en-US" sz="2400" dirty="0" smtClean="0"/>
              <a:t>and </a:t>
            </a:r>
            <a:r>
              <a:rPr lang="en-US" sz="2400" dirty="0"/>
              <a:t>maybe she’s got ADHD.</a:t>
            </a:r>
            <a:r>
              <a:rPr lang="en-US" sz="2400" dirty="0" smtClean="0">
                <a:effectLst/>
              </a:rPr>
              <a:t> </a:t>
            </a:r>
            <a:endParaRPr lang="en-US" sz="24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5</a:t>
            </a:fld>
            <a:endParaRPr lang="en-US"/>
          </a:p>
        </p:txBody>
      </p:sp>
    </p:spTree>
    <p:extLst>
      <p:ext uri="{BB962C8B-B14F-4D97-AF65-F5344CB8AC3E}">
        <p14:creationId xmlns:p14="http://schemas.microsoft.com/office/powerpoint/2010/main" val="95486380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ctr" anchorCtr="0">
            <a:normAutofit/>
          </a:bodyPr>
          <a:lstStyle/>
          <a:p>
            <a:pPr>
              <a:spcAft>
                <a:spcPts val="1800"/>
              </a:spcAft>
            </a:pPr>
            <a:r>
              <a:rPr lang="en-US" sz="2400" u="sng" dirty="0"/>
              <a:t>What has Mr. Munroe tried?</a:t>
            </a:r>
            <a:r>
              <a:rPr lang="en-US" sz="2400" dirty="0"/>
              <a:t> When Alice acts up, Mr. Munroe calls her name. He asks her to sit down and be quiet. If she continues, he threatens to send her to the principal. He sends Alice’s unfinished classwork home with her as homework. </a:t>
            </a:r>
          </a:p>
          <a:p>
            <a:pPr>
              <a:spcAft>
                <a:spcPts val="1800"/>
              </a:spcAft>
            </a:pPr>
            <a:r>
              <a:rPr lang="en-US" sz="2400" u="sng" dirty="0"/>
              <a:t>How well has this worked?</a:t>
            </a:r>
            <a:r>
              <a:rPr lang="en-US" sz="2400" dirty="0"/>
              <a:t> This intervention is not working. Alice’s behavior has not improved. She has never brought back her homework completed.</a:t>
            </a:r>
            <a:r>
              <a:rPr lang="en-US" sz="2400" dirty="0" smtClean="0">
                <a:effectLst/>
              </a:rPr>
              <a:t> </a:t>
            </a:r>
            <a:endParaRPr lang="en-US" sz="24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6</a:t>
            </a:fld>
            <a:endParaRPr lang="en-US"/>
          </a:p>
        </p:txBody>
      </p:sp>
    </p:spTree>
    <p:extLst>
      <p:ext uri="{BB962C8B-B14F-4D97-AF65-F5344CB8AC3E}">
        <p14:creationId xmlns:p14="http://schemas.microsoft.com/office/powerpoint/2010/main" val="178092683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Session 1</a:t>
            </a:r>
            <a:endParaRPr lang="en-US" dirty="0"/>
          </a:p>
        </p:txBody>
      </p:sp>
      <p:sp>
        <p:nvSpPr>
          <p:cNvPr id="3" name="Content Placeholder 2"/>
          <p:cNvSpPr>
            <a:spLocks noGrp="1"/>
          </p:cNvSpPr>
          <p:nvPr>
            <p:ph idx="1"/>
          </p:nvPr>
        </p:nvSpPr>
        <p:spPr/>
        <p:txBody>
          <a:bodyPr anchor="ctr" anchorCtr="0">
            <a:normAutofit fontScale="85000" lnSpcReduction="20000"/>
          </a:bodyPr>
          <a:lstStyle/>
          <a:p>
            <a:pPr>
              <a:lnSpc>
                <a:spcPct val="120000"/>
              </a:lnSpc>
              <a:spcBef>
                <a:spcPts val="0"/>
              </a:spcBef>
              <a:spcAft>
                <a:spcPts val="600"/>
              </a:spcAft>
            </a:pPr>
            <a:r>
              <a:rPr lang="en-US" sz="2400" b="1" dirty="0" smtClean="0"/>
              <a:t>Primarily </a:t>
            </a:r>
            <a:r>
              <a:rPr lang="en-US" sz="2400" b="1" dirty="0"/>
              <a:t>what kind of problem is this?</a:t>
            </a:r>
            <a:r>
              <a:rPr lang="en-US" sz="2400" dirty="0"/>
              <a:t>  </a:t>
            </a:r>
            <a:r>
              <a:rPr lang="en-US" sz="2400" dirty="0" smtClean="0"/>
              <a:t/>
            </a:r>
            <a:br>
              <a:rPr lang="en-US" sz="2400" dirty="0" smtClean="0"/>
            </a:br>
            <a:r>
              <a:rPr lang="en-US" sz="2400" dirty="0" smtClean="0"/>
              <a:t>Alice’s </a:t>
            </a:r>
            <a:r>
              <a:rPr lang="en-US" sz="2400" dirty="0"/>
              <a:t>academics and classroom engagement are suffering, but clearly this is because of her problem behavior. This is primarily a behavior problem</a:t>
            </a:r>
            <a:r>
              <a:rPr lang="en-US" sz="2400" dirty="0" smtClean="0"/>
              <a:t>.</a:t>
            </a:r>
            <a:endParaRPr lang="en-US" sz="2400" dirty="0"/>
          </a:p>
          <a:p>
            <a:pPr>
              <a:lnSpc>
                <a:spcPct val="120000"/>
              </a:lnSpc>
              <a:spcBef>
                <a:spcPts val="0"/>
              </a:spcBef>
              <a:spcAft>
                <a:spcPts val="600"/>
              </a:spcAft>
            </a:pPr>
            <a:r>
              <a:rPr lang="en-US" sz="2400" b="1" dirty="0"/>
              <a:t>Why is Alice doing these </a:t>
            </a:r>
            <a:r>
              <a:rPr lang="en-US" sz="2400" b="1" dirty="0" smtClean="0"/>
              <a:t>things? </a:t>
            </a:r>
            <a:r>
              <a:rPr lang="en-US" sz="2400" b="1" dirty="0"/>
              <a:t>What motivates her?</a:t>
            </a:r>
            <a:r>
              <a:rPr lang="en-US" sz="2400" dirty="0"/>
              <a:t> </a:t>
            </a:r>
            <a:r>
              <a:rPr lang="en-US" sz="2400" b="1" dirty="0"/>
              <a:t>How can we get her to stop? </a:t>
            </a:r>
            <a:r>
              <a:rPr lang="en-US" sz="2400" dirty="0"/>
              <a:t>Because she wants </a:t>
            </a:r>
            <a:r>
              <a:rPr lang="en-US" sz="2400" dirty="0" smtClean="0"/>
              <a:t>to… </a:t>
            </a:r>
            <a:r>
              <a:rPr lang="en-US" sz="2400" dirty="0"/>
              <a:t>she’s boy-</a:t>
            </a:r>
            <a:r>
              <a:rPr lang="en-US" sz="2400" dirty="0" smtClean="0"/>
              <a:t>crazy… maybe she </a:t>
            </a:r>
            <a:r>
              <a:rPr lang="en-US" sz="2400" dirty="0"/>
              <a:t>has an attention disorder? </a:t>
            </a:r>
            <a:r>
              <a:rPr lang="en-US" sz="2400" u="sng" dirty="0" smtClean="0">
                <a:solidFill>
                  <a:srgbClr val="000000"/>
                </a:solidFill>
              </a:rPr>
              <a:t>But we can’t </a:t>
            </a:r>
            <a:r>
              <a:rPr lang="en-US" sz="2400" u="sng" dirty="0">
                <a:solidFill>
                  <a:srgbClr val="000000"/>
                </a:solidFill>
              </a:rPr>
              <a:t>do anything about these things.</a:t>
            </a:r>
            <a:r>
              <a:rPr lang="en-US" sz="2400" b="1" dirty="0">
                <a:solidFill>
                  <a:srgbClr val="0000FF"/>
                </a:solidFill>
              </a:rPr>
              <a:t> </a:t>
            </a:r>
          </a:p>
          <a:p>
            <a:pPr>
              <a:lnSpc>
                <a:spcPct val="120000"/>
              </a:lnSpc>
              <a:spcBef>
                <a:spcPts val="0"/>
              </a:spcBef>
              <a:spcAft>
                <a:spcPts val="600"/>
              </a:spcAft>
            </a:pPr>
            <a:r>
              <a:rPr lang="en-US" sz="2400" dirty="0" smtClean="0"/>
              <a:t>Perhaps </a:t>
            </a:r>
            <a:r>
              <a:rPr lang="en-US" sz="2400" dirty="0"/>
              <a:t>there is there a subtle pattern to Alice’s misbehavior. If her motivation for misbehaving were better understood, there’s a good chance </a:t>
            </a:r>
            <a:r>
              <a:rPr lang="en-US" sz="2400" dirty="0" smtClean="0"/>
              <a:t>we </a:t>
            </a:r>
            <a:r>
              <a:rPr lang="en-US" sz="2400" dirty="0"/>
              <a:t>could figure out how to ‘nip </a:t>
            </a:r>
            <a:r>
              <a:rPr lang="en-US" sz="2400" dirty="0" smtClean="0"/>
              <a:t>it </a:t>
            </a:r>
            <a:r>
              <a:rPr lang="en-US" sz="2400" dirty="0"/>
              <a:t>in the bud’ by changing </a:t>
            </a:r>
            <a:r>
              <a:rPr lang="en-US" sz="2400" dirty="0" smtClean="0"/>
              <a:t>how she’s being managed.</a:t>
            </a:r>
            <a:endParaRPr lang="en-US" sz="2400" dirty="0"/>
          </a:p>
          <a:p>
            <a:pPr>
              <a:lnSpc>
                <a:spcPct val="120000"/>
              </a:lnSpc>
              <a:spcBef>
                <a:spcPts val="0"/>
              </a:spcBef>
              <a:spcAft>
                <a:spcPts val="600"/>
              </a:spcAft>
            </a:pPr>
            <a:r>
              <a:rPr lang="en-US" sz="2400" dirty="0"/>
              <a:t>To figure out how to make Alice stop, it would help to understand why she’s doing it</a:t>
            </a:r>
            <a:r>
              <a:rPr lang="en-US" sz="2400" dirty="0" smtClean="0"/>
              <a:t>.</a:t>
            </a:r>
            <a:endParaRPr lang="en-US" sz="24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7</a:t>
            </a:fld>
            <a:endParaRPr lang="en-US"/>
          </a:p>
        </p:txBody>
      </p:sp>
    </p:spTree>
    <p:extLst>
      <p:ext uri="{BB962C8B-B14F-4D97-AF65-F5344CB8AC3E}">
        <p14:creationId xmlns:p14="http://schemas.microsoft.com/office/powerpoint/2010/main" val="57206422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Behavior Diary</a:t>
            </a:r>
            <a:endParaRPr lang="en-US" dirty="0"/>
          </a:p>
        </p:txBody>
      </p:sp>
      <p:sp>
        <p:nvSpPr>
          <p:cNvPr id="3" name="Content Placeholder 2"/>
          <p:cNvSpPr>
            <a:spLocks noGrp="1"/>
          </p:cNvSpPr>
          <p:nvPr>
            <p:ph idx="1"/>
          </p:nvPr>
        </p:nvSpPr>
        <p:spPr/>
        <p:txBody>
          <a:bodyPr anchor="ctr" anchorCtr="0">
            <a:normAutofit/>
          </a:bodyPr>
          <a:lstStyle/>
          <a:p>
            <a:pPr>
              <a:spcAft>
                <a:spcPts val="600"/>
              </a:spcAft>
            </a:pPr>
            <a:r>
              <a:rPr lang="en-US" sz="2000" dirty="0" smtClean="0"/>
              <a:t>Useful for understanding </a:t>
            </a:r>
            <a:r>
              <a:rPr lang="en-US" sz="2000" b="1" dirty="0" smtClean="0">
                <a:solidFill>
                  <a:srgbClr val="0000FF"/>
                </a:solidFill>
              </a:rPr>
              <a:t>why </a:t>
            </a:r>
            <a:r>
              <a:rPr lang="en-US" sz="2000" dirty="0" smtClean="0"/>
              <a:t>some students occasionally engage in a specific problem behavior. </a:t>
            </a:r>
          </a:p>
          <a:p>
            <a:pPr>
              <a:spcAft>
                <a:spcPts val="600"/>
              </a:spcAft>
            </a:pPr>
            <a:r>
              <a:rPr lang="en-US" sz="2000" dirty="0" smtClean="0"/>
              <a:t>Can easily keep track of every single time Alice misbehaves, so her misbehaviors can be counted at the end of the day. </a:t>
            </a:r>
          </a:p>
          <a:p>
            <a:pPr>
              <a:spcAft>
                <a:spcPts val="600"/>
              </a:spcAft>
            </a:pPr>
            <a:r>
              <a:rPr lang="en-US" sz="2000" dirty="0" smtClean="0"/>
              <a:t>At end of period,  can quickly jot down</a:t>
            </a:r>
            <a:r>
              <a:rPr lang="en-US" sz="2000" b="1" u="sng" dirty="0" smtClean="0"/>
              <a:t> what was happening</a:t>
            </a:r>
            <a:r>
              <a:rPr lang="en-US" sz="2000" dirty="0" smtClean="0"/>
              <a:t> </a:t>
            </a:r>
            <a:r>
              <a:rPr lang="en-US" sz="2000" dirty="0" smtClean="0">
                <a:solidFill>
                  <a:srgbClr val="000000"/>
                </a:solidFill>
              </a:rPr>
              <a:t>just when Alice started</a:t>
            </a:r>
            <a:r>
              <a:rPr lang="en-US" sz="2000" dirty="0" smtClean="0"/>
              <a:t> misbehaving, and </a:t>
            </a:r>
            <a:r>
              <a:rPr lang="en-US" sz="2000" b="1" u="sng" dirty="0" smtClean="0"/>
              <a:t>what happened</a:t>
            </a:r>
            <a:r>
              <a:rPr lang="en-US" sz="2000" b="1" u="sng" dirty="0" smtClean="0">
                <a:solidFill>
                  <a:srgbClr val="000000"/>
                </a:solidFill>
              </a:rPr>
              <a:t> just after</a:t>
            </a:r>
            <a:r>
              <a:rPr lang="en-US" sz="2000" dirty="0" smtClean="0"/>
              <a:t> she misbehaved. </a:t>
            </a:r>
          </a:p>
          <a:p>
            <a:pPr>
              <a:spcAft>
                <a:spcPts val="600"/>
              </a:spcAft>
            </a:pPr>
            <a:r>
              <a:rPr lang="en-US" sz="2000" dirty="0" smtClean="0"/>
              <a:t>Over time, the team may discover patterns in the relation between Alice’s unacceptable behavior and certain classroom events or situations that Mr. Munroe can change.</a:t>
            </a:r>
            <a:br>
              <a:rPr lang="en-US" sz="2000" dirty="0" smtClean="0"/>
            </a:br>
            <a:endParaRPr lang="en-US" sz="20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8</a:t>
            </a:fld>
            <a:endParaRPr lang="en-US"/>
          </a:p>
        </p:txBody>
      </p:sp>
    </p:spTree>
    <p:extLst>
      <p:ext uri="{BB962C8B-B14F-4D97-AF65-F5344CB8AC3E}">
        <p14:creationId xmlns:p14="http://schemas.microsoft.com/office/powerpoint/2010/main" val="237493701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Alice’s Target Misbehaviors</a:t>
            </a:r>
            <a:endParaRPr lang="en-US" dirty="0"/>
          </a:p>
        </p:txBody>
      </p:sp>
      <p:sp>
        <p:nvSpPr>
          <p:cNvPr id="3" name="Content Placeholder 2"/>
          <p:cNvSpPr>
            <a:spLocks noGrp="1"/>
          </p:cNvSpPr>
          <p:nvPr>
            <p:ph idx="1"/>
          </p:nvPr>
        </p:nvSpPr>
        <p:spPr/>
        <p:txBody>
          <a:bodyPr anchor="ctr" anchorCtr="0">
            <a:normAutofit/>
          </a:bodyPr>
          <a:lstStyle/>
          <a:p>
            <a:pPr lvl="0">
              <a:spcAft>
                <a:spcPts val="1200"/>
              </a:spcAft>
            </a:pPr>
            <a:r>
              <a:rPr lang="en-US" sz="2800" dirty="0"/>
              <a:t>Blurting out without permission</a:t>
            </a:r>
          </a:p>
          <a:p>
            <a:pPr lvl="0">
              <a:spcAft>
                <a:spcPts val="1200"/>
              </a:spcAft>
            </a:pPr>
            <a:r>
              <a:rPr lang="en-US" sz="2800" dirty="0"/>
              <a:t>Out of seat without permission</a:t>
            </a:r>
          </a:p>
          <a:p>
            <a:pPr lvl="0">
              <a:spcAft>
                <a:spcPts val="1200"/>
              </a:spcAft>
            </a:pPr>
            <a:r>
              <a:rPr lang="en-US" sz="2800" dirty="0"/>
              <a:t>Touching other students without </a:t>
            </a:r>
            <a:r>
              <a:rPr lang="en-US" sz="2800" dirty="0" smtClean="0"/>
              <a:t>permission</a:t>
            </a:r>
          </a:p>
          <a:p>
            <a:pPr marL="0" lvl="0" indent="0">
              <a:spcAft>
                <a:spcPts val="1200"/>
              </a:spcAft>
              <a:buNone/>
            </a:pPr>
            <a:endParaRPr lang="en-US" sz="2800" dirty="0"/>
          </a:p>
          <a:p>
            <a:pPr marL="0" lvl="0" indent="0">
              <a:spcAft>
                <a:spcPts val="1200"/>
              </a:spcAft>
              <a:buNone/>
            </a:pPr>
            <a:r>
              <a:rPr lang="en-US" sz="2800" dirty="0" smtClean="0"/>
              <a:t>Mr. Munroe will use a Behavior Diary to chart her misbehaviors for 1 week.</a:t>
            </a:r>
            <a:endParaRPr lang="en-US" sz="2800"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lgn="ctr"/>
            <a:r>
              <a:rPr lang="en-US" dirty="0" smtClean="0"/>
              <a:t>Georgette </a:t>
            </a:r>
            <a:r>
              <a:rPr lang="en-US" dirty="0" err="1" smtClean="0"/>
              <a:t>Yetter</a:t>
            </a:r>
            <a:r>
              <a:rPr lang="en-US" dirty="0" smtClean="0"/>
              <a:t>, PhD</a:t>
            </a:r>
            <a:endParaRPr lang="en-US" dirty="0"/>
          </a:p>
        </p:txBody>
      </p:sp>
      <p:sp>
        <p:nvSpPr>
          <p:cNvPr id="5" name="Slide Number Placeholder 4"/>
          <p:cNvSpPr>
            <a:spLocks noGrp="1"/>
          </p:cNvSpPr>
          <p:nvPr>
            <p:ph type="sldNum" sz="quarter" idx="12"/>
          </p:nvPr>
        </p:nvSpPr>
        <p:spPr>
          <a:xfrm>
            <a:off x="7010400" y="6356350"/>
            <a:ext cx="2133600" cy="365125"/>
          </a:xfrm>
          <a:prstGeom prst="rect">
            <a:avLst/>
          </a:prstGeom>
        </p:spPr>
        <p:txBody>
          <a:bodyPr/>
          <a:lstStyle/>
          <a:p>
            <a:fld id="{2D8A9E68-36FF-A24C-A680-FBC16B1433B9}" type="slidenum">
              <a:rPr lang="en-US" smtClean="0"/>
              <a:t>9</a:t>
            </a:fld>
            <a:endParaRPr lang="en-US"/>
          </a:p>
        </p:txBody>
      </p:sp>
    </p:spTree>
    <p:extLst>
      <p:ext uri="{BB962C8B-B14F-4D97-AF65-F5344CB8AC3E}">
        <p14:creationId xmlns:p14="http://schemas.microsoft.com/office/powerpoint/2010/main" val="225041546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255</TotalTime>
  <Words>1200</Words>
  <Application>Microsoft Macintosh PowerPoint</Application>
  <PresentationFormat>On-screen Show (4:3)</PresentationFormat>
  <Paragraphs>176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Solstice</vt:lpstr>
      <vt:lpstr>Using Data to Support School Success for Students with Behavior Problems</vt:lpstr>
      <vt:lpstr>Outline</vt:lpstr>
      <vt:lpstr>Pre-Referral Teams</vt:lpstr>
      <vt:lpstr>Pre-Referral Teams</vt:lpstr>
      <vt:lpstr>Situation</vt:lpstr>
      <vt:lpstr>PowerPoint Presentation</vt:lpstr>
      <vt:lpstr>Team Session 1</vt:lpstr>
      <vt:lpstr>Behavior Diary</vt:lpstr>
      <vt:lpstr>Alice’s Target Misbehaviors</vt:lpstr>
      <vt:lpstr>End of Team Session 1</vt:lpstr>
      <vt:lpstr>Behavior Diary for Monday</vt:lpstr>
      <vt:lpstr>Total Misbehaviors for Week 1</vt:lpstr>
      <vt:lpstr>Alice Baseline Totals</vt:lpstr>
      <vt:lpstr>Session 2</vt:lpstr>
      <vt:lpstr>End of Team Session 2</vt:lpstr>
      <vt:lpstr>Total Misbehaviors Weeks 1 &amp; 2</vt:lpstr>
      <vt:lpstr>PowerPoint Presentation</vt:lpstr>
      <vt:lpstr>Session 3</vt:lpstr>
      <vt:lpstr>End of Team Session 3</vt:lpstr>
      <vt:lpstr>Total Misbehaviors Weeks 1-3</vt:lpstr>
      <vt:lpstr>Session 4</vt:lpstr>
      <vt:lpstr>End of Team Session 4</vt:lpstr>
      <vt:lpstr>Behavior Diary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Data to Support School Success for Students with Behavior Problems</dc:title>
  <dc:creator>Georgette Yetter</dc:creator>
  <cp:lastModifiedBy>Jon Sikorski</cp:lastModifiedBy>
  <cp:revision>79</cp:revision>
  <dcterms:created xsi:type="dcterms:W3CDTF">2012-08-07T21:03:08Z</dcterms:created>
  <dcterms:modified xsi:type="dcterms:W3CDTF">2012-09-17T15:53:42Z</dcterms:modified>
</cp:coreProperties>
</file>